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4" r:id="rId1"/>
    <p:sldMasterId id="2147484455" r:id="rId2"/>
    <p:sldMasterId id="2147484456" r:id="rId3"/>
    <p:sldMasterId id="2147484457" r:id="rId4"/>
    <p:sldMasterId id="2147484458" r:id="rId5"/>
    <p:sldMasterId id="2147484459" r:id="rId6"/>
    <p:sldMasterId id="2147484460" r:id="rId7"/>
    <p:sldMasterId id="2147484461" r:id="rId8"/>
  </p:sldMasterIdLst>
  <p:notesMasterIdLst>
    <p:notesMasterId r:id="rId23"/>
  </p:notesMasterIdLst>
  <p:handoutMasterIdLst>
    <p:handoutMasterId r:id="rId24"/>
  </p:handoutMasterIdLst>
  <p:sldIdLst>
    <p:sldId id="256" r:id="rId9"/>
    <p:sldId id="295" r:id="rId10"/>
    <p:sldId id="356" r:id="rId11"/>
    <p:sldId id="355" r:id="rId12"/>
    <p:sldId id="359" r:id="rId13"/>
    <p:sldId id="365" r:id="rId14"/>
    <p:sldId id="366" r:id="rId15"/>
    <p:sldId id="362" r:id="rId16"/>
    <p:sldId id="367" r:id="rId17"/>
    <p:sldId id="363" r:id="rId18"/>
    <p:sldId id="368" r:id="rId19"/>
    <p:sldId id="364" r:id="rId20"/>
    <p:sldId id="369" r:id="rId21"/>
    <p:sldId id="347" r:id="rId22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3" autoAdjust="0"/>
    <p:restoredTop sz="83424" autoAdjust="0"/>
  </p:normalViewPr>
  <p:slideViewPr>
    <p:cSldViewPr snapToObjects="1">
      <p:cViewPr varScale="1">
        <p:scale>
          <a:sx n="63" d="100"/>
          <a:sy n="63" d="100"/>
        </p:scale>
        <p:origin x="53" y="235"/>
      </p:cViewPr>
      <p:guideLst>
        <p:guide orient="horz" pos="215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성호" userId="0ed5543a-3545-4296-abb2-ebac2b5f2c39" providerId="ADAL" clId="{3429705A-12A2-4D95-9823-3B305E8225CA}"/>
    <pc:docChg chg="modSld">
      <pc:chgData name="윤성호" userId="0ed5543a-3545-4296-abb2-ebac2b5f2c39" providerId="ADAL" clId="{3429705A-12A2-4D95-9823-3B305E8225CA}" dt="2019-09-12T06:46:41.649" v="18" actId="20577"/>
      <pc:docMkLst>
        <pc:docMk/>
      </pc:docMkLst>
      <pc:sldChg chg="modSp">
        <pc:chgData name="윤성호" userId="0ed5543a-3545-4296-abb2-ebac2b5f2c39" providerId="ADAL" clId="{3429705A-12A2-4D95-9823-3B305E8225CA}" dt="2019-09-12T06:46:41.649" v="18" actId="20577"/>
        <pc:sldMkLst>
          <pc:docMk/>
          <pc:sldMk cId="4075276649" sldId="362"/>
        </pc:sldMkLst>
        <pc:spChg chg="mod">
          <ac:chgData name="윤성호" userId="0ed5543a-3545-4296-abb2-ebac2b5f2c39" providerId="ADAL" clId="{3429705A-12A2-4D95-9823-3B305E8225CA}" dt="2019-09-12T06:46:41.649" v="18" actId="20577"/>
          <ac:spMkLst>
            <pc:docMk/>
            <pc:sldMk cId="4075276649" sldId="362"/>
            <ac:spMk id="6" creationId="{A262FB3B-87F3-4E32-A62D-74346FDF741B}"/>
          </ac:spMkLst>
        </pc:spChg>
      </pc:sldChg>
      <pc:sldChg chg="modSp">
        <pc:chgData name="윤성호" userId="0ed5543a-3545-4296-abb2-ebac2b5f2c39" providerId="ADAL" clId="{3429705A-12A2-4D95-9823-3B305E8225CA}" dt="2019-09-12T06:46:36.353" v="11" actId="20577"/>
        <pc:sldMkLst>
          <pc:docMk/>
          <pc:sldMk cId="2291021645" sldId="366"/>
        </pc:sldMkLst>
        <pc:spChg chg="mod">
          <ac:chgData name="윤성호" userId="0ed5543a-3545-4296-abb2-ebac2b5f2c39" providerId="ADAL" clId="{3429705A-12A2-4D95-9823-3B305E8225CA}" dt="2019-09-12T06:46:36.353" v="11" actId="20577"/>
          <ac:spMkLst>
            <pc:docMk/>
            <pc:sldMk cId="2291021645" sldId="366"/>
            <ac:spMk id="3" creationId="{0BBD5666-9266-4682-A080-3BC35DA7EE6A}"/>
          </ac:spMkLst>
        </pc:spChg>
        <pc:spChg chg="mod">
          <ac:chgData name="윤성호" userId="0ed5543a-3545-4296-abb2-ebac2b5f2c39" providerId="ADAL" clId="{3429705A-12A2-4D95-9823-3B305E8225CA}" dt="2019-09-12T06:46:32.670" v="6" actId="20577"/>
          <ac:spMkLst>
            <pc:docMk/>
            <pc:sldMk cId="2291021645" sldId="366"/>
            <ac:spMk id="50" creationId="{FFE2A792-1590-4F39-A2A7-B7B3DC26FEA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A128E8-B445-4AA9-897B-145F10E372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FADEF-8B27-46B3-A100-BA176C6F0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E395-9EBF-4D11-94E9-C71AB65322BD}" type="datetimeFigureOut">
              <a:rPr lang="ko-KR" altLang="en-US" smtClean="0"/>
              <a:t>2019-09-12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BDB33-3441-44B5-8EF5-4045B94B7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A8330-89AB-45D4-9FFD-E7ED1C7FA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F103-0090-4652-AEA1-E41AA8283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3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9ED8-5EDE-4D9C-B624-CDA5D416B8B8}" type="datetimeFigureOut">
              <a:rPr lang="ko-KR" altLang="en-US" smtClean="0"/>
              <a:t>2019-09-12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2F8FD-5CEE-4534-B84C-92933922B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9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6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algn="ctr"/>
              <a:t>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2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5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0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7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82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3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141663"/>
            <a:ext cx="9144000" cy="223202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973" y="6496844"/>
            <a:ext cx="1755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Italic"/>
                <a:cs typeface="Italic"/>
              </a:rPr>
              <a:t>정보통신공학과</a:t>
            </a:r>
            <a:endParaRPr kumimoji="0" lang="ko-KR" altLang="en-GB" sz="1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Italic"/>
              <a:cs typeface="Italic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19063" y="161925"/>
            <a:ext cx="1358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07-3D-COM-ISB-02</a:t>
            </a:r>
            <a:endParaRPr kumimoji="0" lang="ko-KR" altLang="en-US" sz="1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496844"/>
            <a:ext cx="936178" cy="3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989" y="4078289"/>
            <a:ext cx="8641373" cy="1273175"/>
          </a:xfrm>
          <a:ln algn="ctr"/>
        </p:spPr>
        <p:txBody>
          <a:bodyPr anchor="ctr"/>
          <a:lstStyle>
            <a:lvl1pPr marL="0" indent="0">
              <a:spcBef>
                <a:spcPct val="0"/>
              </a:spcBef>
              <a:buFontTx/>
              <a:buNone/>
              <a:defRPr sz="2800" b="0" smtClean="0">
                <a:solidFill>
                  <a:schemeClr val="bg1"/>
                </a:solidFill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989" y="3141664"/>
            <a:ext cx="8641373" cy="936625"/>
          </a:xfrm>
        </p:spPr>
        <p:txBody>
          <a:bodyPr/>
          <a:lstStyle>
            <a:lvl1pPr>
              <a:defRPr sz="4400" b="0" smtClean="0">
                <a:effectLst/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291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0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5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626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1523" cy="59626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9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170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6500813"/>
            <a:ext cx="792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11" descr="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6500813"/>
            <a:ext cx="11477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06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241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4908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125855"/>
            <a:ext cx="8642985" cy="5112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45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10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90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86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82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4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63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548572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748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21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624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8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955"/>
            <a:ext cx="8229600" cy="49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125855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2025" y="6453505"/>
            <a:ext cx="213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0"/>
            <a:ext cx="2895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8202" name="그림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95" y="6501130"/>
            <a:ext cx="792480" cy="27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265113" indent="-2651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28650" indent="-1841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982663" indent="-174625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339850" indent="-1778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700213" indent="-17621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1B203-815F-4D6D-A655-2DF0078F06E6}"/>
              </a:ext>
            </a:extLst>
          </p:cNvPr>
          <p:cNvSpPr/>
          <p:nvPr/>
        </p:nvSpPr>
        <p:spPr bwMode="auto">
          <a:xfrm>
            <a:off x="0" y="3141980"/>
            <a:ext cx="9144000" cy="22312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D2CD9DD-BF69-489C-93D9-C1EC5BD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1980"/>
            <a:ext cx="9118155" cy="9372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9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B-2. AND,NAND,OR,NOR logic Gates</a:t>
            </a:r>
            <a:endParaRPr lang="ko-KR" altLang="en-US" sz="39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053CFDA5-F7CD-4EC5-ACA4-DEC930D0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4874" y="4149080"/>
            <a:ext cx="54232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인하대학교 정보통신공학과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2019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학기 정보통신기초설계실습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 ICE2007 - 002/003/004/005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분반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26B88-2031-4E5B-B066-D922649464F3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44912-B213-4FA5-848F-FAAE3414B1F7}"/>
              </a:ext>
            </a:extLst>
          </p:cNvPr>
          <p:cNvSpPr/>
          <p:nvPr/>
        </p:nvSpPr>
        <p:spPr>
          <a:xfrm>
            <a:off x="157880" y="1124744"/>
            <a:ext cx="4126088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③ </a:t>
            </a:r>
            <a:r>
              <a:rPr lang="en-US" altLang="ko-KR" dirty="0"/>
              <a:t>TTL 7408</a:t>
            </a:r>
            <a:r>
              <a:rPr lang="ko-KR" altLang="en-US" dirty="0"/>
              <a:t>을 이용하여 그림 </a:t>
            </a:r>
            <a:r>
              <a:rPr lang="en-US" altLang="ko-KR" dirty="0"/>
              <a:t>2-2 AND </a:t>
            </a:r>
            <a:r>
              <a:rPr lang="ko-KR" altLang="en-US" dirty="0"/>
              <a:t>게이트 실험회로를 구성하여라</a:t>
            </a:r>
            <a:r>
              <a:rPr lang="en-US" altLang="ko-KR" dirty="0"/>
              <a:t>. </a:t>
            </a:r>
            <a:r>
              <a:rPr lang="ko-KR" altLang="en-US" dirty="0"/>
              <a:t>입력 </a:t>
            </a:r>
            <a:r>
              <a:rPr lang="en-US" altLang="ko-KR" dirty="0"/>
              <a:t>A</a:t>
            </a:r>
            <a:r>
              <a:rPr lang="ko-KR" altLang="en-US" dirty="0"/>
              <a:t>단자는 </a:t>
            </a:r>
            <a:r>
              <a:rPr lang="en-US" altLang="ko-KR" dirty="0"/>
              <a:t>GND</a:t>
            </a:r>
            <a:r>
              <a:rPr lang="ko-KR" altLang="en-US" dirty="0"/>
              <a:t>에 연결하고</a:t>
            </a:r>
            <a:r>
              <a:rPr lang="en-US" altLang="ko-KR" dirty="0"/>
              <a:t>, B</a:t>
            </a:r>
            <a:r>
              <a:rPr lang="ko-KR" altLang="en-US" dirty="0"/>
              <a:t>단자는 가변 저항으로 전압을 </a:t>
            </a:r>
            <a:r>
              <a:rPr lang="ko-KR" altLang="en-US" dirty="0" err="1"/>
              <a:t>가변하면서</a:t>
            </a:r>
            <a:r>
              <a:rPr lang="ko-KR" altLang="en-US" dirty="0"/>
              <a:t> </a:t>
            </a:r>
            <a:r>
              <a:rPr lang="en-US" altLang="ko-KR" dirty="0"/>
              <a:t>Y</a:t>
            </a:r>
            <a:r>
              <a:rPr lang="ko-KR" altLang="en-US" dirty="0"/>
              <a:t>단자의 출력전압을 측정하여 표 </a:t>
            </a:r>
            <a:r>
              <a:rPr lang="en-US" altLang="ko-KR" dirty="0"/>
              <a:t>2-2</a:t>
            </a:r>
            <a:r>
              <a:rPr lang="ko-KR" altLang="en-US" dirty="0"/>
              <a:t>에 기재하여라</a:t>
            </a:r>
            <a:r>
              <a:rPr lang="en-US" altLang="ko-KR" dirty="0"/>
              <a:t>. Y</a:t>
            </a:r>
            <a:r>
              <a:rPr lang="ko-KR" altLang="en-US" dirty="0"/>
              <a:t>단자의 출력전압은 소수점 한 자리까지 측정하여라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④</a:t>
            </a:r>
            <a:r>
              <a:rPr lang="en-US" altLang="ko-KR" dirty="0"/>
              <a:t> </a:t>
            </a:r>
            <a:r>
              <a:rPr lang="ko-KR" altLang="en-US" dirty="0"/>
              <a:t>입력 </a:t>
            </a:r>
            <a:r>
              <a:rPr lang="en-US" altLang="ko-KR" dirty="0"/>
              <a:t>A</a:t>
            </a:r>
            <a:r>
              <a:rPr lang="ko-KR" altLang="en-US" dirty="0"/>
              <a:t>단자는 </a:t>
            </a:r>
            <a:r>
              <a:rPr lang="en-US" altLang="ko-KR" dirty="0"/>
              <a:t>+5V</a:t>
            </a:r>
            <a:r>
              <a:rPr lang="ko-KR" altLang="en-US" dirty="0"/>
              <a:t>에 연결하고</a:t>
            </a:r>
            <a:r>
              <a:rPr lang="en-US" altLang="ko-KR" dirty="0"/>
              <a:t>, </a:t>
            </a:r>
            <a:r>
              <a:rPr lang="ko-KR" altLang="en-US" dirty="0"/>
              <a:t>③을 반복한다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426C9-24C1-497A-9E53-C918FD2D82D4}"/>
              </a:ext>
            </a:extLst>
          </p:cNvPr>
          <p:cNvSpPr txBox="1"/>
          <p:nvPr/>
        </p:nvSpPr>
        <p:spPr>
          <a:xfrm>
            <a:off x="4975439" y="1124744"/>
            <a:ext cx="305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</a:t>
            </a:r>
            <a:r>
              <a:rPr lang="en-US" altLang="ko-KR" dirty="0"/>
              <a:t> 2-2 AND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2AB78E-124A-4CE4-AD42-E5AD8B1A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24" y="1517228"/>
            <a:ext cx="4346619" cy="18397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EC1667-39F7-456D-9F8A-642FE5B2D178}"/>
              </a:ext>
            </a:extLst>
          </p:cNvPr>
          <p:cNvSpPr/>
          <p:nvPr/>
        </p:nvSpPr>
        <p:spPr>
          <a:xfrm>
            <a:off x="4835108" y="2509054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3FDEA6-9C1E-4BFD-995E-9ACA87B3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513" y="3416280"/>
            <a:ext cx="4346619" cy="18397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0BB39D-8524-43D2-8AB1-28804D394E1D}"/>
              </a:ext>
            </a:extLst>
          </p:cNvPr>
          <p:cNvSpPr/>
          <p:nvPr/>
        </p:nvSpPr>
        <p:spPr>
          <a:xfrm>
            <a:off x="4835108" y="4341764"/>
            <a:ext cx="415498" cy="45429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④</a:t>
            </a:r>
            <a:endParaRPr lang="ko-KR" altLang="en-US" dirty="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9131D34-401D-4F52-90C3-E69F0A37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" y="4119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/>
              <a:t>AND</a:t>
            </a:r>
            <a:r>
              <a:rPr lang="ko-KR" altLang="en-US" sz="2400" dirty="0"/>
              <a:t> </a:t>
            </a:r>
            <a:r>
              <a:rPr lang="en-US" altLang="ko-KR" sz="2400" dirty="0"/>
              <a:t>gate </a:t>
            </a:r>
            <a:r>
              <a:rPr lang="ko-KR" altLang="en-US" sz="2400" dirty="0"/>
              <a:t>실험</a:t>
            </a:r>
            <a:r>
              <a:rPr lang="en-US" altLang="ko-KR" sz="2400" dirty="0"/>
              <a:t>(2)</a:t>
            </a: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58004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F2FF54-CCFA-458A-865F-70C2569B17E5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3CE69-1ECA-46D4-A2C0-5584D0C6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9199" y="37303"/>
            <a:ext cx="7828761" cy="61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D5666-9266-4682-A080-3BC35DA7EE6A}"/>
              </a:ext>
            </a:extLst>
          </p:cNvPr>
          <p:cNvSpPr txBox="1"/>
          <p:nvPr/>
        </p:nvSpPr>
        <p:spPr>
          <a:xfrm>
            <a:off x="31471" y="1020104"/>
            <a:ext cx="23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 2-5 AND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회로</a:t>
            </a:r>
            <a:r>
              <a:rPr lang="en-US" altLang="ko-KR" dirty="0"/>
              <a:t> </a:t>
            </a:r>
            <a:r>
              <a:rPr lang="ko-KR" altLang="en-US" dirty="0"/>
              <a:t>배선도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CFF1BA-E64C-4512-895A-DB456927F4FF}"/>
              </a:ext>
            </a:extLst>
          </p:cNvPr>
          <p:cNvSpPr/>
          <p:nvPr/>
        </p:nvSpPr>
        <p:spPr bwMode="auto">
          <a:xfrm>
            <a:off x="2605953" y="1546757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00515C-3FB5-4070-AACC-34B6F63C3C1B}"/>
              </a:ext>
            </a:extLst>
          </p:cNvPr>
          <p:cNvGrpSpPr/>
          <p:nvPr/>
        </p:nvGrpSpPr>
        <p:grpSpPr>
          <a:xfrm>
            <a:off x="4780057" y="3467360"/>
            <a:ext cx="1952183" cy="609712"/>
            <a:chOff x="3851920" y="3454973"/>
            <a:chExt cx="1944216" cy="7790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7F43A67-7A85-424D-BB90-5CC92EC48A11}"/>
                </a:ext>
              </a:extLst>
            </p:cNvPr>
            <p:cNvGrpSpPr/>
            <p:nvPr/>
          </p:nvGrpSpPr>
          <p:grpSpPr>
            <a:xfrm>
              <a:off x="3851920" y="3573016"/>
              <a:ext cx="1944216" cy="504056"/>
              <a:chOff x="3851920" y="3573016"/>
              <a:chExt cx="1944216" cy="50405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9F9A8F-B4B2-477C-8BA4-39F43D1B44BD}"/>
                  </a:ext>
                </a:extLst>
              </p:cNvPr>
              <p:cNvSpPr/>
              <p:nvPr/>
            </p:nvSpPr>
            <p:spPr bwMode="auto">
              <a:xfrm>
                <a:off x="4067944" y="3573016"/>
                <a:ext cx="1728192" cy="504056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현 11">
                <a:extLst>
                  <a:ext uri="{FF2B5EF4-FFF2-40B4-BE49-F238E27FC236}">
                    <a16:creationId xmlns:a16="http://schemas.microsoft.com/office/drawing/2014/main" id="{C8177D4C-7FDB-4A66-8D07-41C41DD440CA}"/>
                  </a:ext>
                </a:extLst>
              </p:cNvPr>
              <p:cNvSpPr/>
              <p:nvPr/>
            </p:nvSpPr>
            <p:spPr bwMode="auto">
              <a:xfrm rot="16200000">
                <a:off x="3977934" y="3609020"/>
                <a:ext cx="180020" cy="432048"/>
              </a:xfrm>
              <a:prstGeom prst="chord">
                <a:avLst>
                  <a:gd name="adj1" fmla="val 21094346"/>
                  <a:gd name="adj2" fmla="val 11334446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FE33861-4366-45F0-9CF1-126F820B7CD9}"/>
                </a:ext>
              </a:extLst>
            </p:cNvPr>
            <p:cNvGrpSpPr/>
            <p:nvPr/>
          </p:nvGrpSpPr>
          <p:grpSpPr>
            <a:xfrm>
              <a:off x="4218854" y="3454973"/>
              <a:ext cx="1512167" cy="144016"/>
              <a:chOff x="4218854" y="3454973"/>
              <a:chExt cx="1512167" cy="144016"/>
            </a:xfrm>
          </p:grpSpPr>
          <p:sp>
            <p:nvSpPr>
              <p:cNvPr id="17" name="사각형: 둥근 한쪽 모서리 16">
                <a:extLst>
                  <a:ext uri="{FF2B5EF4-FFF2-40B4-BE49-F238E27FC236}">
                    <a16:creationId xmlns:a16="http://schemas.microsoft.com/office/drawing/2014/main" id="{2BA93448-B643-41C8-9969-70C868E5CB53}"/>
                  </a:ext>
                </a:extLst>
              </p:cNvPr>
              <p:cNvSpPr/>
              <p:nvPr/>
            </p:nvSpPr>
            <p:spPr bwMode="auto">
              <a:xfrm>
                <a:off x="421885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사각형: 둥근 한쪽 모서리 17">
                <a:extLst>
                  <a:ext uri="{FF2B5EF4-FFF2-40B4-BE49-F238E27FC236}">
                    <a16:creationId xmlns:a16="http://schemas.microsoft.com/office/drawing/2014/main" id="{5DCDEE64-EDEC-46AB-A9E4-14D426EDBD90}"/>
                  </a:ext>
                </a:extLst>
              </p:cNvPr>
              <p:cNvSpPr/>
              <p:nvPr/>
            </p:nvSpPr>
            <p:spPr bwMode="auto">
              <a:xfrm>
                <a:off x="4462833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" name="사각형: 둥근 한쪽 모서리 18">
                <a:extLst>
                  <a:ext uri="{FF2B5EF4-FFF2-40B4-BE49-F238E27FC236}">
                    <a16:creationId xmlns:a16="http://schemas.microsoft.com/office/drawing/2014/main" id="{7116B983-14A6-41BE-8D3A-568537B0490F}"/>
                  </a:ext>
                </a:extLst>
              </p:cNvPr>
              <p:cNvSpPr/>
              <p:nvPr/>
            </p:nvSpPr>
            <p:spPr bwMode="auto">
              <a:xfrm>
                <a:off x="4698402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사각형: 둥근 한쪽 모서리 19">
                <a:extLst>
                  <a:ext uri="{FF2B5EF4-FFF2-40B4-BE49-F238E27FC236}">
                    <a16:creationId xmlns:a16="http://schemas.microsoft.com/office/drawing/2014/main" id="{580BB3F5-56A1-4E23-9F43-796645E169E8}"/>
                  </a:ext>
                </a:extLst>
              </p:cNvPr>
              <p:cNvSpPr/>
              <p:nvPr/>
            </p:nvSpPr>
            <p:spPr bwMode="auto">
              <a:xfrm>
                <a:off x="4909824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사각형: 둥근 한쪽 모서리 20">
                <a:extLst>
                  <a:ext uri="{FF2B5EF4-FFF2-40B4-BE49-F238E27FC236}">
                    <a16:creationId xmlns:a16="http://schemas.microsoft.com/office/drawing/2014/main" id="{5C476541-3078-4CE0-B168-C49046AE6650}"/>
                  </a:ext>
                </a:extLst>
              </p:cNvPr>
              <p:cNvSpPr/>
              <p:nvPr/>
            </p:nvSpPr>
            <p:spPr bwMode="auto">
              <a:xfrm>
                <a:off x="5121246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사각형: 둥근 한쪽 모서리 21">
                <a:extLst>
                  <a:ext uri="{FF2B5EF4-FFF2-40B4-BE49-F238E27FC236}">
                    <a16:creationId xmlns:a16="http://schemas.microsoft.com/office/drawing/2014/main" id="{26FDE49F-2D44-485B-9DFB-F7875A7E3B63}"/>
                  </a:ext>
                </a:extLst>
              </p:cNvPr>
              <p:cNvSpPr/>
              <p:nvPr/>
            </p:nvSpPr>
            <p:spPr bwMode="auto">
              <a:xfrm>
                <a:off x="5365225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사각형: 둥근 한쪽 모서리 22">
                <a:extLst>
                  <a:ext uri="{FF2B5EF4-FFF2-40B4-BE49-F238E27FC236}">
                    <a16:creationId xmlns:a16="http://schemas.microsoft.com/office/drawing/2014/main" id="{40A2A6AA-BCFA-4CA0-A26E-B2BD9F2F22D2}"/>
                  </a:ext>
                </a:extLst>
              </p:cNvPr>
              <p:cNvSpPr/>
              <p:nvPr/>
            </p:nvSpPr>
            <p:spPr bwMode="auto">
              <a:xfrm>
                <a:off x="560079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17DA814-E2F5-48CD-A0E5-284AB7EF65ED}"/>
                </a:ext>
              </a:extLst>
            </p:cNvPr>
            <p:cNvGrpSpPr/>
            <p:nvPr/>
          </p:nvGrpSpPr>
          <p:grpSpPr>
            <a:xfrm>
              <a:off x="4222020" y="4089979"/>
              <a:ext cx="1512167" cy="144016"/>
              <a:chOff x="4222020" y="4089979"/>
              <a:chExt cx="1512167" cy="144016"/>
            </a:xfrm>
          </p:grpSpPr>
          <p:sp>
            <p:nvSpPr>
              <p:cNvPr id="25" name="사각형: 둥근 한쪽 모서리 24">
                <a:extLst>
                  <a:ext uri="{FF2B5EF4-FFF2-40B4-BE49-F238E27FC236}">
                    <a16:creationId xmlns:a16="http://schemas.microsoft.com/office/drawing/2014/main" id="{D2B11674-7DDA-4AC4-A4C1-E07B0BFD66B3}"/>
                  </a:ext>
                </a:extLst>
              </p:cNvPr>
              <p:cNvSpPr/>
              <p:nvPr/>
            </p:nvSpPr>
            <p:spPr bwMode="auto">
              <a:xfrm>
                <a:off x="422202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사각형: 둥근 한쪽 모서리 25">
                <a:extLst>
                  <a:ext uri="{FF2B5EF4-FFF2-40B4-BE49-F238E27FC236}">
                    <a16:creationId xmlns:a16="http://schemas.microsoft.com/office/drawing/2014/main" id="{B3404D86-69D1-41A7-9B06-BE80C6183C95}"/>
                  </a:ext>
                </a:extLst>
              </p:cNvPr>
              <p:cNvSpPr/>
              <p:nvPr/>
            </p:nvSpPr>
            <p:spPr bwMode="auto">
              <a:xfrm>
                <a:off x="4465999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7" name="사각형: 둥근 한쪽 모서리 26">
                <a:extLst>
                  <a:ext uri="{FF2B5EF4-FFF2-40B4-BE49-F238E27FC236}">
                    <a16:creationId xmlns:a16="http://schemas.microsoft.com/office/drawing/2014/main" id="{64A4050F-2493-4077-BBC3-118CA971C75F}"/>
                  </a:ext>
                </a:extLst>
              </p:cNvPr>
              <p:cNvSpPr/>
              <p:nvPr/>
            </p:nvSpPr>
            <p:spPr bwMode="auto">
              <a:xfrm>
                <a:off x="4701568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사각형: 둥근 한쪽 모서리 27">
                <a:extLst>
                  <a:ext uri="{FF2B5EF4-FFF2-40B4-BE49-F238E27FC236}">
                    <a16:creationId xmlns:a16="http://schemas.microsoft.com/office/drawing/2014/main" id="{AD5D2CF6-8919-4A23-91B2-E0770D022C15}"/>
                  </a:ext>
                </a:extLst>
              </p:cNvPr>
              <p:cNvSpPr/>
              <p:nvPr/>
            </p:nvSpPr>
            <p:spPr bwMode="auto">
              <a:xfrm>
                <a:off x="4912990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" name="사각형: 둥근 한쪽 모서리 28">
                <a:extLst>
                  <a:ext uri="{FF2B5EF4-FFF2-40B4-BE49-F238E27FC236}">
                    <a16:creationId xmlns:a16="http://schemas.microsoft.com/office/drawing/2014/main" id="{8AD27E6D-2E43-4470-AE25-5D966C2F6794}"/>
                  </a:ext>
                </a:extLst>
              </p:cNvPr>
              <p:cNvSpPr/>
              <p:nvPr/>
            </p:nvSpPr>
            <p:spPr bwMode="auto">
              <a:xfrm>
                <a:off x="5124412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사각형: 둥근 한쪽 모서리 29">
                <a:extLst>
                  <a:ext uri="{FF2B5EF4-FFF2-40B4-BE49-F238E27FC236}">
                    <a16:creationId xmlns:a16="http://schemas.microsoft.com/office/drawing/2014/main" id="{B7240EC5-3975-4865-A2F9-E13AB438A11E}"/>
                  </a:ext>
                </a:extLst>
              </p:cNvPr>
              <p:cNvSpPr/>
              <p:nvPr/>
            </p:nvSpPr>
            <p:spPr bwMode="auto">
              <a:xfrm>
                <a:off x="5368391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" name="사각형: 둥근 한쪽 모서리 30">
                <a:extLst>
                  <a:ext uri="{FF2B5EF4-FFF2-40B4-BE49-F238E27FC236}">
                    <a16:creationId xmlns:a16="http://schemas.microsoft.com/office/drawing/2014/main" id="{AF872B26-7EB7-4170-9307-22A912D4AE44}"/>
                  </a:ext>
                </a:extLst>
              </p:cNvPr>
              <p:cNvSpPr/>
              <p:nvPr/>
            </p:nvSpPr>
            <p:spPr bwMode="auto">
              <a:xfrm>
                <a:off x="560396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2837CF7D-5E9A-4983-916D-B8ADA68F817C}"/>
              </a:ext>
            </a:extLst>
          </p:cNvPr>
          <p:cNvSpPr/>
          <p:nvPr/>
        </p:nvSpPr>
        <p:spPr bwMode="auto">
          <a:xfrm rot="16200000">
            <a:off x="4999691" y="-98125"/>
            <a:ext cx="627493" cy="1335313"/>
          </a:xfrm>
          <a:prstGeom prst="curvedRightArrow">
            <a:avLst>
              <a:gd name="adj1" fmla="val 8111"/>
              <a:gd name="adj2" fmla="val 28154"/>
              <a:gd name="adj3" fmla="val 4637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4" name="Picture 6" descr="LED ê¸°í¸ì ëí ì´ë¯¸ì§ ê²ìê²°ê³¼">
            <a:extLst>
              <a:ext uri="{FF2B5EF4-FFF2-40B4-BE49-F238E27FC236}">
                <a16:creationId xmlns:a16="http://schemas.microsoft.com/office/drawing/2014/main" id="{604BAB6A-5747-49D8-98D5-DE6CD548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78445" y="3640341"/>
            <a:ext cx="885349" cy="4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C13938E-4ECE-4320-AD10-4AFBD33F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128696" y="120035"/>
            <a:ext cx="1076325" cy="57150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35941914-F829-4911-A6F3-78352CA9844B}"/>
              </a:ext>
            </a:extLst>
          </p:cNvPr>
          <p:cNvSpPr/>
          <p:nvPr/>
        </p:nvSpPr>
        <p:spPr bwMode="auto">
          <a:xfrm>
            <a:off x="8631235" y="5035502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-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2FACC89-14A0-47C5-AB09-49B4C9B94E34}"/>
              </a:ext>
            </a:extLst>
          </p:cNvPr>
          <p:cNvSpPr/>
          <p:nvPr/>
        </p:nvSpPr>
        <p:spPr bwMode="auto">
          <a:xfrm>
            <a:off x="4996966" y="5364566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A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4DB6F6EC-AE3C-4219-B760-D6A0BC3C7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8" y="291425"/>
            <a:ext cx="89792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OR</a:t>
            </a:r>
            <a:r>
              <a:rPr lang="ko-KR" altLang="en-US" sz="2000" dirty="0"/>
              <a:t> </a:t>
            </a:r>
            <a:r>
              <a:rPr lang="en-US" altLang="ko-KR" sz="2000" dirty="0"/>
              <a:t>gate </a:t>
            </a:r>
            <a:r>
              <a:rPr lang="ko-KR" altLang="en-US" sz="2000" dirty="0"/>
              <a:t>실험</a:t>
            </a:r>
            <a:r>
              <a:rPr lang="en-US" altLang="ko-KR" sz="2000" dirty="0"/>
              <a:t>(1)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BC7BB02-7D2A-4D49-862E-9A6D6D631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94924" y="2905488"/>
            <a:ext cx="3620469" cy="41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3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26B88-2031-4E5B-B066-D922649464F3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44912-B213-4FA5-848F-FAAE3414B1F7}"/>
              </a:ext>
            </a:extLst>
          </p:cNvPr>
          <p:cNvSpPr/>
          <p:nvPr/>
        </p:nvSpPr>
        <p:spPr>
          <a:xfrm>
            <a:off x="294990" y="1052736"/>
            <a:ext cx="4270104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⑤ </a:t>
            </a:r>
            <a:r>
              <a:rPr lang="en-US" altLang="ko-KR" dirty="0"/>
              <a:t>TTL 7432</a:t>
            </a:r>
            <a:r>
              <a:rPr lang="ko-KR" altLang="en-US" dirty="0"/>
              <a:t>를 이용하여 그림 </a:t>
            </a:r>
            <a:r>
              <a:rPr lang="en-US" altLang="ko-KR" dirty="0"/>
              <a:t>2-3 OR </a:t>
            </a:r>
            <a:r>
              <a:rPr lang="ko-KR" altLang="en-US" dirty="0"/>
              <a:t>게이트 실험회로를 구성하여라</a:t>
            </a:r>
            <a:r>
              <a:rPr lang="en-US" altLang="ko-KR" dirty="0"/>
              <a:t>. </a:t>
            </a:r>
            <a:r>
              <a:rPr lang="ko-KR" altLang="en-US" dirty="0"/>
              <a:t>입력 </a:t>
            </a:r>
            <a:r>
              <a:rPr lang="en-US" altLang="ko-KR" dirty="0"/>
              <a:t>A</a:t>
            </a:r>
            <a:r>
              <a:rPr lang="ko-KR" altLang="en-US" dirty="0"/>
              <a:t>단자는 </a:t>
            </a:r>
            <a:r>
              <a:rPr lang="en-US" altLang="ko-KR" dirty="0"/>
              <a:t>GND</a:t>
            </a:r>
            <a:r>
              <a:rPr lang="ko-KR" altLang="en-US" dirty="0"/>
              <a:t>에 연결하고</a:t>
            </a:r>
            <a:r>
              <a:rPr lang="en-US" altLang="ko-KR" dirty="0"/>
              <a:t>, B</a:t>
            </a:r>
            <a:r>
              <a:rPr lang="ko-KR" altLang="en-US" dirty="0"/>
              <a:t>단자는 가변 저항으로 전압을 </a:t>
            </a:r>
            <a:r>
              <a:rPr lang="ko-KR" altLang="en-US" dirty="0" err="1"/>
              <a:t>가변하면서</a:t>
            </a:r>
            <a:r>
              <a:rPr lang="ko-KR" altLang="en-US" dirty="0"/>
              <a:t> </a:t>
            </a:r>
            <a:r>
              <a:rPr lang="en-US" altLang="ko-KR" dirty="0"/>
              <a:t>Y</a:t>
            </a:r>
            <a:r>
              <a:rPr lang="ko-KR" altLang="en-US" dirty="0"/>
              <a:t>단자의 출력전압을 측정하여 표 </a:t>
            </a:r>
            <a:r>
              <a:rPr lang="en-US" altLang="ko-KR" dirty="0"/>
              <a:t>2-3</a:t>
            </a:r>
            <a:r>
              <a:rPr lang="ko-KR" altLang="en-US" dirty="0"/>
              <a:t>에 기재하여라</a:t>
            </a:r>
            <a:r>
              <a:rPr lang="en-US" altLang="ko-KR" dirty="0"/>
              <a:t>. Y</a:t>
            </a:r>
            <a:r>
              <a:rPr lang="ko-KR" altLang="en-US" dirty="0"/>
              <a:t>단자의 출력전압은 소수점 한 자리까지 측정하여라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⑥</a:t>
            </a:r>
            <a:r>
              <a:rPr lang="en-US" altLang="ko-KR" dirty="0"/>
              <a:t> </a:t>
            </a:r>
            <a:r>
              <a:rPr lang="ko-KR" altLang="en-US" dirty="0"/>
              <a:t>입력 </a:t>
            </a:r>
            <a:r>
              <a:rPr lang="en-US" altLang="ko-KR" dirty="0"/>
              <a:t>A</a:t>
            </a:r>
            <a:r>
              <a:rPr lang="ko-KR" altLang="en-US" dirty="0"/>
              <a:t>단자를 </a:t>
            </a:r>
            <a:r>
              <a:rPr lang="en-US" altLang="ko-KR" dirty="0"/>
              <a:t>+5V</a:t>
            </a:r>
            <a:r>
              <a:rPr lang="ko-KR" altLang="en-US" dirty="0"/>
              <a:t>에 연결하고</a:t>
            </a:r>
            <a:r>
              <a:rPr lang="en-US" altLang="ko-KR" dirty="0"/>
              <a:t>, </a:t>
            </a:r>
            <a:r>
              <a:rPr lang="ko-KR" altLang="en-US" dirty="0"/>
              <a:t>⑤을 반복한다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9268A-78A7-4086-A2C8-3246FF587B2C}"/>
              </a:ext>
            </a:extLst>
          </p:cNvPr>
          <p:cNvSpPr txBox="1"/>
          <p:nvPr/>
        </p:nvSpPr>
        <p:spPr>
          <a:xfrm>
            <a:off x="4975439" y="1124744"/>
            <a:ext cx="28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</a:t>
            </a:r>
            <a:r>
              <a:rPr lang="en-US" altLang="ko-KR" dirty="0"/>
              <a:t> 2-3 OR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1E3D08-BA89-4B39-9D88-F1ED160C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24" y="1517228"/>
            <a:ext cx="4346619" cy="1839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B793D0-1E47-4604-9178-B70ADF13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513" y="3416280"/>
            <a:ext cx="4346619" cy="1839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9EEDF1-F605-4995-BF2B-21C29E7B26D7}"/>
              </a:ext>
            </a:extLst>
          </p:cNvPr>
          <p:cNvSpPr/>
          <p:nvPr/>
        </p:nvSpPr>
        <p:spPr>
          <a:xfrm>
            <a:off x="4835108" y="2509054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61D7B9-1479-4A68-912D-B6E6F70F147F}"/>
              </a:ext>
            </a:extLst>
          </p:cNvPr>
          <p:cNvSpPr/>
          <p:nvPr/>
        </p:nvSpPr>
        <p:spPr>
          <a:xfrm>
            <a:off x="4835108" y="4362084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EB851F-203D-45D4-9B48-4178C2134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" y="4119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/>
              <a:t>OR</a:t>
            </a:r>
            <a:r>
              <a:rPr lang="ko-KR" altLang="en-US" sz="2400" dirty="0"/>
              <a:t> </a:t>
            </a:r>
            <a:r>
              <a:rPr lang="en-US" altLang="ko-KR" sz="2400" dirty="0"/>
              <a:t>gate </a:t>
            </a:r>
            <a:r>
              <a:rPr lang="ko-KR" altLang="en-US" sz="2400" dirty="0"/>
              <a:t>실험</a:t>
            </a:r>
            <a:r>
              <a:rPr lang="en-US" altLang="ko-KR" sz="2400" dirty="0"/>
              <a:t>(2)</a:t>
            </a: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26415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26B88-2031-4E5B-B066-D922649464F3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44912-B213-4FA5-848F-FAAE3414B1F7}"/>
              </a:ext>
            </a:extLst>
          </p:cNvPr>
          <p:cNvSpPr/>
          <p:nvPr/>
        </p:nvSpPr>
        <p:spPr>
          <a:xfrm>
            <a:off x="294990" y="1052736"/>
            <a:ext cx="874150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실험 결과에 따른 각 논리 </a:t>
            </a:r>
            <a:r>
              <a:rPr lang="en-US" altLang="ko-KR" dirty="0"/>
              <a:t>gate</a:t>
            </a:r>
            <a:r>
              <a:rPr lang="ko-KR" altLang="en-US" dirty="0"/>
              <a:t>의 </a:t>
            </a:r>
            <a:r>
              <a:rPr lang="en-US" altLang="ko-KR" dirty="0"/>
              <a:t>noise</a:t>
            </a:r>
            <a:r>
              <a:rPr lang="ko-KR" altLang="en-US" dirty="0"/>
              <a:t> </a:t>
            </a:r>
            <a:r>
              <a:rPr lang="en-US" altLang="ko-KR" dirty="0"/>
              <a:t>margin</a:t>
            </a:r>
            <a:r>
              <a:rPr lang="ko-KR" altLang="en-US" dirty="0"/>
              <a:t>을 </a:t>
            </a:r>
            <a:r>
              <a:rPr lang="ko-KR" altLang="en-US" dirty="0" err="1"/>
              <a:t>산출하시오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effectLst/>
              </a:rPr>
              <a:t>Datasheet</a:t>
            </a:r>
            <a:r>
              <a:rPr lang="ko-KR" altLang="en-US" dirty="0">
                <a:effectLst/>
              </a:rPr>
              <a:t>을 보고 </a:t>
            </a:r>
            <a:r>
              <a:rPr lang="en-US" altLang="ko-KR" dirty="0">
                <a:effectLst/>
              </a:rPr>
              <a:t>VIH, VIL, VOH, VL</a:t>
            </a:r>
            <a:r>
              <a:rPr lang="ko-KR" altLang="en-US" dirty="0">
                <a:effectLst/>
              </a:rPr>
              <a:t>이 실험 결과와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차이가 나는지 확인하고 차이가 나면 무엇일까 생각해 보자</a:t>
            </a:r>
            <a:r>
              <a:rPr lang="en-US" altLang="ko-KR" dirty="0">
                <a:effectLst/>
              </a:rPr>
              <a:t>.</a:t>
            </a:r>
            <a:endParaRPr lang="ko-KR" altLang="en-US" dirty="0">
              <a:effectLst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EEB851F-203D-45D4-9B48-4178C2134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80" y="4119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dirty="0"/>
              <a:t>과제</a:t>
            </a: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52037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F8A9B-0C26-4EE0-A34B-138B71A48748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99A2EF-2C39-48A2-A20F-23C789F0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sz="36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질문  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B-2. AND,NAND,OR,NOR logic Gates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D1DC4-700E-4226-A354-D81E6E533B8A}"/>
              </a:ext>
            </a:extLst>
          </p:cNvPr>
          <p:cNvSpPr/>
          <p:nvPr/>
        </p:nvSpPr>
        <p:spPr>
          <a:xfrm>
            <a:off x="251520" y="1146340"/>
            <a:ext cx="6768752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Any Question ?</a:t>
            </a:r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&lt;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주차 수업 공지 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수업 제목 </a:t>
            </a:r>
            <a:r>
              <a:rPr lang="en-US" altLang="ko-KR" dirty="0"/>
              <a:t>: B-16 verilog_practice1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수업 내용 </a:t>
            </a:r>
            <a:r>
              <a:rPr lang="en-US" altLang="ko-KR" dirty="0"/>
              <a:t>: </a:t>
            </a:r>
            <a:r>
              <a:rPr lang="en-US" altLang="ko-KR" dirty="0" err="1"/>
              <a:t>Modelsim</a:t>
            </a:r>
            <a:r>
              <a:rPr lang="ko-KR" altLang="en-US" dirty="0"/>
              <a:t> 사용법과 시뮬레이션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과제 : </a:t>
            </a:r>
            <a:r>
              <a:rPr lang="en-US" altLang="ko-KR" dirty="0"/>
              <a:t>2</a:t>
            </a:r>
            <a:r>
              <a:rPr lang="ko-KR" altLang="en-US" dirty="0"/>
              <a:t>주차 결과 보고서 (</a:t>
            </a:r>
            <a:r>
              <a:rPr lang="en-US" altLang="ko-KR" dirty="0"/>
              <a:t>O</a:t>
            </a:r>
            <a:r>
              <a:rPr lang="ko-KR" altLang="en-US" dirty="0"/>
              <a:t>),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</a:t>
            </a:r>
            <a:r>
              <a:rPr lang="ko-KR" altLang="en-US" dirty="0"/>
              <a:t>예비 보고서 (</a:t>
            </a:r>
            <a:r>
              <a:rPr lang="en-US" altLang="ko-KR" dirty="0"/>
              <a:t>O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주차 강의자료 </a:t>
            </a:r>
            <a:r>
              <a:rPr lang="en-US" altLang="ko-KR" dirty="0"/>
              <a:t>: </a:t>
            </a:r>
            <a:r>
              <a:rPr lang="ko-KR" altLang="en-US" dirty="0"/>
              <a:t>공지 예정</a:t>
            </a:r>
          </a:p>
        </p:txBody>
      </p:sp>
    </p:spTree>
    <p:extLst>
      <p:ext uri="{BB962C8B-B14F-4D97-AF65-F5344CB8AC3E}">
        <p14:creationId xmlns:p14="http://schemas.microsoft.com/office/powerpoint/2010/main" val="37998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1D8F42-2524-43C2-846A-7D43DB526BC9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D09F43-4A23-4450-9C0D-EB7C7620B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28752"/>
            <a:ext cx="8979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 ?</a:t>
            </a: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8C9FD8-754A-49B7-8666-5740F1C96C91}"/>
              </a:ext>
            </a:extLst>
          </p:cNvPr>
          <p:cNvSpPr/>
          <p:nvPr/>
        </p:nvSpPr>
        <p:spPr>
          <a:xfrm>
            <a:off x="73988" y="1042510"/>
            <a:ext cx="8662592" cy="217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 ?</a:t>
            </a:r>
            <a:endParaRPr lang="ko-KR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digital circuits, a logic level is one of 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finite number of states that a digital signal can inhabit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Logic levels are 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represented by the voltage difference between 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signal and ground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binary logic the two levels are logical high and logical low, which generally correspond to binary numbers 1 and 0 respectively. Signals with one of these two levels can be used in </a:t>
            </a:r>
            <a:r>
              <a:rPr lang="en-US" sz="1800" b="1" kern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algebra for digital circuit design or analysis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35489-57F2-4929-94A7-AD42E174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63915"/>
            <a:ext cx="5544616" cy="123323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C12A9C1-77A0-4D1A-9AE4-BDD680B2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869160"/>
            <a:ext cx="292171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393D0-8922-4E01-9FE9-15A899C1FB7E}"/>
              </a:ext>
            </a:extLst>
          </p:cNvPr>
          <p:cNvSpPr/>
          <p:nvPr/>
        </p:nvSpPr>
        <p:spPr>
          <a:xfrm>
            <a:off x="73988" y="5157192"/>
            <a:ext cx="5926288" cy="1533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 ?</a:t>
            </a:r>
            <a:endParaRPr lang="ko-KR" altLang="ko-KR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digital signal is a signal that is being used to represent data as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sequence of discrete values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contrasts with an analog signal, which represents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values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1B79D6-9650-4298-9833-CA8288294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193" y="3212976"/>
            <a:ext cx="1157271" cy="1800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6FA957-5455-4507-BF06-04AFF341BA3B}"/>
              </a:ext>
            </a:extLst>
          </p:cNvPr>
          <p:cNvSpPr/>
          <p:nvPr/>
        </p:nvSpPr>
        <p:spPr>
          <a:xfrm>
            <a:off x="6716932" y="3292690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CMOS inverter</a:t>
            </a:r>
            <a:endParaRPr lang="ko-KR" altLang="en-US" sz="1400" dirty="0"/>
          </a:p>
        </p:txBody>
      </p:sp>
      <p:pic>
        <p:nvPicPr>
          <p:cNvPr id="5122" name="Picture 2" descr="ttl inverterì ëí ì´ë¯¸ì§ ê²ìê²°ê³¼">
            <a:extLst>
              <a:ext uri="{FF2B5EF4-FFF2-40B4-BE49-F238E27FC236}">
                <a16:creationId xmlns:a16="http://schemas.microsoft.com/office/drawing/2014/main" id="{869E1D1E-59F2-4A4A-BBD9-D02B4821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2" y="3325560"/>
            <a:ext cx="1898076" cy="173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4CAF59-1490-4533-9F36-E0E843A6786B}"/>
              </a:ext>
            </a:extLst>
          </p:cNvPr>
          <p:cNvSpPr/>
          <p:nvPr/>
        </p:nvSpPr>
        <p:spPr>
          <a:xfrm>
            <a:off x="389150" y="3256138"/>
            <a:ext cx="142691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TTL inverter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657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21CEC4-053E-4CDB-8643-33FF41393B62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2191A4F-52FB-4CE1-9AB5-DAC9567B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28753"/>
            <a:ext cx="8979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i="1" dirty="0">
                <a:latin typeface="Times New Roman" panose="02020603050405020304" pitchFamily="18" charset="0"/>
              </a:rPr>
              <a:t>TTL Devices Electrical Characteristics</a:t>
            </a:r>
            <a:endParaRPr lang="ko-KR" altLang="ko-KR" sz="2800" b="1" i="1" dirty="0">
              <a:latin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D0026E-6011-4BB9-89FB-CE870D15B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4104456" cy="26642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01D920-59DB-4BA0-9943-16D5602AF7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0032" y="1268760"/>
            <a:ext cx="3740522" cy="27363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 descr="TTL levelì ëí ì´ë¯¸ì§ ê²ìê²°ê³¼">
            <a:extLst>
              <a:ext uri="{FF2B5EF4-FFF2-40B4-BE49-F238E27FC236}">
                <a16:creationId xmlns:a16="http://schemas.microsoft.com/office/drawing/2014/main" id="{98A2451C-F9CF-4948-B073-4306A82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24965"/>
            <a:ext cx="4198014" cy="182737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49423C-9732-4C05-BADF-E09570A98818}"/>
              </a:ext>
            </a:extLst>
          </p:cNvPr>
          <p:cNvSpPr/>
          <p:nvPr/>
        </p:nvSpPr>
        <p:spPr>
          <a:xfrm>
            <a:off x="551925" y="3962736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Valid Voltage Regions for 0 and 1 states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5CA654-E821-4E33-926A-88C1ED6D2A81}"/>
              </a:ext>
            </a:extLst>
          </p:cNvPr>
          <p:cNvSpPr/>
          <p:nvPr/>
        </p:nvSpPr>
        <p:spPr>
          <a:xfrm>
            <a:off x="5320842" y="4806401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Noise Margin Calculation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FB4FA2-CF3D-4550-9275-2AE0DF812306}"/>
              </a:ext>
            </a:extLst>
          </p:cNvPr>
          <p:cNvSpPr/>
          <p:nvPr/>
        </p:nvSpPr>
        <p:spPr>
          <a:xfrm>
            <a:off x="5752890" y="5157192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V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V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FE07B6-580A-4D44-B4D4-8D5FE0DEB95C}"/>
              </a:ext>
            </a:extLst>
          </p:cNvPr>
          <p:cNvSpPr/>
          <p:nvPr/>
        </p:nvSpPr>
        <p:spPr>
          <a:xfrm>
            <a:off x="5733562" y="5547404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NM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V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OH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V</a:t>
            </a:r>
            <a:r>
              <a:rPr lang="en-US" altLang="ko-KR" sz="10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IH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AA7945-A078-4DD5-8561-423CFE86825B}"/>
              </a:ext>
            </a:extLst>
          </p:cNvPr>
          <p:cNvSpPr/>
          <p:nvPr/>
        </p:nvSpPr>
        <p:spPr>
          <a:xfrm>
            <a:off x="5580112" y="3979742"/>
            <a:ext cx="1588897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latin typeface="Times New Roman" panose="02020603050405020304" pitchFamily="18" charset="0"/>
              </a:rPr>
              <a:t>Noise Margins</a:t>
            </a:r>
            <a:endParaRPr lang="ko-KR" altLang="ko-K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0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26B88-2031-4E5B-B066-D922649464F3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2A217B0-315C-4C0A-AC80-B7CEC6B8A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595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gate ?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35D9F8-8C79-4DE5-9370-75A7D6262E06}"/>
              </a:ext>
            </a:extLst>
          </p:cNvPr>
          <p:cNvSpPr/>
          <p:nvPr/>
        </p:nvSpPr>
        <p:spPr>
          <a:xfrm>
            <a:off x="134400" y="1124744"/>
            <a:ext cx="4283968" cy="2170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gate</a:t>
            </a:r>
            <a:endParaRPr lang="ko-KR" altLang="ko-KR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electronics, a logic gate is an idealized or </a:t>
            </a:r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device implementing a Boolean 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that is, it performs a logical operation on one or more binary inputs and produces a single binary output. </a:t>
            </a:r>
            <a:endParaRPr lang="ko-KR" altLang="ko-K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8EA327-6A7F-4C48-86B6-70A2C8A4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34" y="1593302"/>
            <a:ext cx="3888432" cy="48093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1B3616-366D-41E6-A126-B9EA8AC84F02}"/>
              </a:ext>
            </a:extLst>
          </p:cNvPr>
          <p:cNvSpPr/>
          <p:nvPr/>
        </p:nvSpPr>
        <p:spPr>
          <a:xfrm>
            <a:off x="4815898" y="1124744"/>
            <a:ext cx="3707904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Logic gate</a:t>
            </a:r>
            <a:r>
              <a:rPr lang="en-US" altLang="ko-K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ko-KR" altLang="ko-K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E28DA64-CFFF-477C-AB09-7139E693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68" y="1952394"/>
            <a:ext cx="2932116" cy="38528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26B88-2031-4E5B-B066-D922649464F3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AC9B0B5-9DAA-4F99-9D01-10EEDD3C2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28754"/>
            <a:ext cx="8979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latin typeface="맑은 고딕" charset="0"/>
                <a:ea typeface="맑은 고딕" charset="0"/>
              </a:rPr>
              <a:t>Logic gate IC </a:t>
            </a: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CMOS ICì ëí ì´ë¯¸ì§ ê²ìê²°ê³¼">
            <a:extLst>
              <a:ext uri="{FF2B5EF4-FFF2-40B4-BE49-F238E27FC236}">
                <a16:creationId xmlns:a16="http://schemas.microsoft.com/office/drawing/2014/main" id="{CA3DDF9C-CB33-446F-8FF6-064ABD57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48" y="3380757"/>
            <a:ext cx="2308464" cy="17764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07477C-0520-4E96-9619-998D1579D3D2}"/>
              </a:ext>
            </a:extLst>
          </p:cNvPr>
          <p:cNvSpPr/>
          <p:nvPr/>
        </p:nvSpPr>
        <p:spPr>
          <a:xfrm>
            <a:off x="6259901" y="5507940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Inverter (NOT) IC</a:t>
            </a:r>
            <a:r>
              <a:rPr lang="ko-KR" alt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package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BCD0D7-1D97-4704-8769-EE039B1689AD}"/>
              </a:ext>
            </a:extLst>
          </p:cNvPr>
          <p:cNvSpPr/>
          <p:nvPr/>
        </p:nvSpPr>
        <p:spPr>
          <a:xfrm>
            <a:off x="451171" y="5470290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SN74HC04</a:t>
            </a:r>
            <a:r>
              <a:rPr lang="en-US" altLang="ko-KR" b="1" dirty="0">
                <a:latin typeface="맑은 고딕" charset="0"/>
                <a:ea typeface="맑은 고딕" charset="0"/>
              </a:rPr>
              <a:t> </a:t>
            </a:r>
            <a:r>
              <a:rPr lang="en-US" altLang="ko-KR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pin assignment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BDE848-5708-45AB-A56D-24300AA5E9FC}"/>
              </a:ext>
            </a:extLst>
          </p:cNvPr>
          <p:cNvSpPr/>
          <p:nvPr/>
        </p:nvSpPr>
        <p:spPr>
          <a:xfrm>
            <a:off x="3562493" y="5507940"/>
            <a:ext cx="178286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charset="0"/>
                <a:ea typeface="맑은 고딕" charset="0"/>
              </a:rPr>
              <a:t>Logic Diagram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A4388D-B146-4B2C-A189-BFC26F4612BE}"/>
              </a:ext>
            </a:extLst>
          </p:cNvPr>
          <p:cNvSpPr/>
          <p:nvPr/>
        </p:nvSpPr>
        <p:spPr>
          <a:xfrm>
            <a:off x="6451227" y="1857598"/>
            <a:ext cx="2127505" cy="92333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맑은 고딕" charset="0"/>
                <a:ea typeface="맑은 고딕" charset="0"/>
              </a:rPr>
              <a:t>Boolean Equation</a:t>
            </a:r>
          </a:p>
          <a:p>
            <a:endParaRPr lang="en-US" altLang="ko-KR" b="1" dirty="0">
              <a:latin typeface="맑은 고딕" charset="0"/>
              <a:ea typeface="맑은 고딕" charset="0"/>
            </a:endParaRPr>
          </a:p>
          <a:p>
            <a:pPr algn="ctr"/>
            <a:r>
              <a:rPr lang="en-US" altLang="ko-KR" b="1" dirty="0">
                <a:latin typeface="맑은 고딕" charset="0"/>
                <a:ea typeface="맑은 고딕" charset="0"/>
              </a:rPr>
              <a:t>Y = NOT ( A 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EC88B2-4BAA-4BD3-95E0-C12C9EEDD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89" y="2509741"/>
            <a:ext cx="2569792" cy="27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6E2D220-D1CF-4CA3-A2D9-5796BAAC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88" y="1822908"/>
            <a:ext cx="3044104" cy="15340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46F445-443F-41D6-B031-4FE311D5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20" y="1822908"/>
            <a:ext cx="2513368" cy="20819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B1EF02-EA8F-4519-990E-C2F5BB8F4D44}"/>
              </a:ext>
            </a:extLst>
          </p:cNvPr>
          <p:cNvSpPr txBox="1"/>
          <p:nvPr/>
        </p:nvSpPr>
        <p:spPr>
          <a:xfrm>
            <a:off x="3440622" y="1054477"/>
            <a:ext cx="2571538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그림</a:t>
            </a:r>
            <a:r>
              <a:rPr lang="en-US" altLang="ko-KR" sz="1600" dirty="0"/>
              <a:t> 2-2 AND</a:t>
            </a:r>
            <a:r>
              <a:rPr lang="ko-KR" altLang="en-US" sz="1600" dirty="0"/>
              <a:t> </a:t>
            </a:r>
            <a:r>
              <a:rPr lang="en-US" altLang="ko-KR" sz="1600" dirty="0"/>
              <a:t>gate </a:t>
            </a:r>
            <a:r>
              <a:rPr lang="ko-KR" altLang="en-US" sz="1600" dirty="0"/>
              <a:t>실험</a:t>
            </a:r>
            <a:endParaRPr lang="en-US" altLang="ko-KR" sz="1600" dirty="0"/>
          </a:p>
          <a:p>
            <a:r>
              <a:rPr lang="ko-KR" altLang="en-US" sz="1600" dirty="0"/>
              <a:t>회로와 </a:t>
            </a:r>
            <a:r>
              <a:rPr lang="en-US" altLang="ko-KR" sz="1600" dirty="0"/>
              <a:t>74HC08 </a:t>
            </a:r>
            <a:r>
              <a:rPr lang="ko-KR" altLang="en-US" sz="1600" dirty="0"/>
              <a:t>핀 배치도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25FE9-C493-433B-A37E-9C9D8459A205}"/>
              </a:ext>
            </a:extLst>
          </p:cNvPr>
          <p:cNvSpPr txBox="1"/>
          <p:nvPr/>
        </p:nvSpPr>
        <p:spPr>
          <a:xfrm>
            <a:off x="157846" y="1054477"/>
            <a:ext cx="2973994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그림</a:t>
            </a:r>
            <a:r>
              <a:rPr lang="en-US" altLang="ko-KR" sz="1600" dirty="0"/>
              <a:t> 2-1 NOT</a:t>
            </a:r>
            <a:r>
              <a:rPr lang="ko-KR" altLang="en-US" sz="1600" dirty="0"/>
              <a:t> </a:t>
            </a:r>
            <a:r>
              <a:rPr lang="en-US" altLang="ko-KR" sz="1600" dirty="0"/>
              <a:t>gate </a:t>
            </a:r>
            <a:r>
              <a:rPr lang="ko-KR" altLang="en-US" sz="1600" dirty="0"/>
              <a:t>실험</a:t>
            </a:r>
            <a:endParaRPr lang="en-US" altLang="ko-KR" sz="1600" dirty="0"/>
          </a:p>
          <a:p>
            <a:r>
              <a:rPr lang="ko-KR" altLang="en-US" sz="1600" dirty="0"/>
              <a:t>회로와 </a:t>
            </a:r>
            <a:r>
              <a:rPr lang="en-US" altLang="ko-KR" sz="1600" dirty="0"/>
              <a:t>SN74HC04 </a:t>
            </a:r>
            <a:r>
              <a:rPr lang="ko-KR" altLang="en-US" sz="1600" dirty="0"/>
              <a:t>핀 배치도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D7A3176-80B3-40A8-A9D6-A9FB12B9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24" y="1832222"/>
            <a:ext cx="2264668" cy="1835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71E849-D2B5-4BDA-B1D9-A0963BF59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89" y="3717032"/>
            <a:ext cx="2569792" cy="27914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7F780D-69A4-442A-B114-FF7EE98A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019" y="4077072"/>
            <a:ext cx="2029109" cy="23590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470980-ECE8-4410-A043-2D57B096F100}"/>
              </a:ext>
            </a:extLst>
          </p:cNvPr>
          <p:cNvSpPr txBox="1"/>
          <p:nvPr/>
        </p:nvSpPr>
        <p:spPr>
          <a:xfrm>
            <a:off x="6084168" y="1054476"/>
            <a:ext cx="2966720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그림</a:t>
            </a:r>
            <a:r>
              <a:rPr lang="en-US" altLang="ko-KR" sz="1600" dirty="0"/>
              <a:t> 2-3 OR</a:t>
            </a:r>
            <a:r>
              <a:rPr lang="ko-KR" altLang="en-US" sz="1600" dirty="0"/>
              <a:t> </a:t>
            </a:r>
            <a:r>
              <a:rPr lang="en-US" altLang="ko-KR" sz="1600" dirty="0"/>
              <a:t>gate </a:t>
            </a:r>
            <a:r>
              <a:rPr lang="ko-KR" altLang="en-US" sz="1600" dirty="0"/>
              <a:t>실험회로와 </a:t>
            </a:r>
            <a:r>
              <a:rPr lang="en-US" altLang="ko-KR" sz="1600" dirty="0"/>
              <a:t>HD74HC32 </a:t>
            </a:r>
            <a:r>
              <a:rPr lang="ko-KR" altLang="en-US" sz="1600" dirty="0"/>
              <a:t>핀 배치도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FB0122-1337-4A3D-898D-FC3FD401F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832" y="4089420"/>
            <a:ext cx="2087616" cy="241907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8BF4FB00-CECA-4465-8298-3F1572A62CF1}"/>
              </a:ext>
            </a:extLst>
          </p:cNvPr>
          <p:cNvSpPr/>
          <p:nvPr/>
        </p:nvSpPr>
        <p:spPr bwMode="auto">
          <a:xfrm>
            <a:off x="3779912" y="1988840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A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93FD9F-6249-4218-9711-99914931B3A1}"/>
              </a:ext>
            </a:extLst>
          </p:cNvPr>
          <p:cNvSpPr/>
          <p:nvPr/>
        </p:nvSpPr>
        <p:spPr bwMode="auto">
          <a:xfrm>
            <a:off x="7092280" y="2123908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A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F2BCD-3FEC-4A26-B11B-2503EE7F6A99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520DC055-3247-4B8C-9148-13C6604B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28754"/>
            <a:ext cx="8979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맑은 고딕" charset="0"/>
                <a:ea typeface="맑은 고딕" charset="0"/>
              </a:rPr>
              <a:t>로직 실험</a:t>
            </a:r>
            <a:r>
              <a:rPr lang="en-US" altLang="ko-KR" sz="28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800" b="1" dirty="0">
                <a:latin typeface="맑은 고딕" charset="0"/>
                <a:ea typeface="맑은 고딕" charset="0"/>
              </a:rPr>
              <a:t>회로</a:t>
            </a: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E27782-6B6A-4F8F-A9AC-76D5CED1BD42}"/>
              </a:ext>
            </a:extLst>
          </p:cNvPr>
          <p:cNvSpPr/>
          <p:nvPr/>
        </p:nvSpPr>
        <p:spPr>
          <a:xfrm>
            <a:off x="1012625" y="637331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SN74HC04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B1614E-5A52-4413-8C25-573E4CE0268C}"/>
              </a:ext>
            </a:extLst>
          </p:cNvPr>
          <p:cNvSpPr/>
          <p:nvPr/>
        </p:nvSpPr>
        <p:spPr>
          <a:xfrm>
            <a:off x="4216271" y="634970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74HC08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EC9E20F-D6B3-464E-B87E-718F1776ECC2}"/>
              </a:ext>
            </a:extLst>
          </p:cNvPr>
          <p:cNvSpPr/>
          <p:nvPr/>
        </p:nvSpPr>
        <p:spPr>
          <a:xfrm>
            <a:off x="6764770" y="6500123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HD74HC32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7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F2FF54-CCFA-458A-865F-70C2569B17E5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D5666-9266-4682-A080-3BC35DA7EE6A}"/>
              </a:ext>
            </a:extLst>
          </p:cNvPr>
          <p:cNvSpPr txBox="1"/>
          <p:nvPr/>
        </p:nvSpPr>
        <p:spPr>
          <a:xfrm>
            <a:off x="31471" y="1020104"/>
            <a:ext cx="23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 2-4 NOT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실험 회로</a:t>
            </a:r>
            <a:r>
              <a:rPr lang="en-US" altLang="ko-KR" dirty="0"/>
              <a:t> </a:t>
            </a:r>
            <a:r>
              <a:rPr lang="ko-KR" altLang="en-US" dirty="0"/>
              <a:t>배선도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999-8D49-4D24-8D98-2CC0FD78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38682" y="204908"/>
            <a:ext cx="6815303" cy="6585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83FFBF-0436-4F62-AF3D-71995302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3903" y="3191647"/>
            <a:ext cx="3489555" cy="379056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9CFF1BA-E64C-4512-895A-DB456927F4FF}"/>
              </a:ext>
            </a:extLst>
          </p:cNvPr>
          <p:cNvSpPr/>
          <p:nvPr/>
        </p:nvSpPr>
        <p:spPr bwMode="auto">
          <a:xfrm>
            <a:off x="2231740" y="2492896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824EC2-2BCA-4642-B047-B8DF36158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27" y="4596695"/>
            <a:ext cx="1212251" cy="64178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00515C-3FB5-4070-AACC-34B6F63C3C1B}"/>
              </a:ext>
            </a:extLst>
          </p:cNvPr>
          <p:cNvGrpSpPr/>
          <p:nvPr/>
        </p:nvGrpSpPr>
        <p:grpSpPr>
          <a:xfrm>
            <a:off x="3851920" y="3454973"/>
            <a:ext cx="1944216" cy="779022"/>
            <a:chOff x="3851920" y="3454973"/>
            <a:chExt cx="1944216" cy="7790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7F43A67-7A85-424D-BB90-5CC92EC48A11}"/>
                </a:ext>
              </a:extLst>
            </p:cNvPr>
            <p:cNvGrpSpPr/>
            <p:nvPr/>
          </p:nvGrpSpPr>
          <p:grpSpPr>
            <a:xfrm>
              <a:off x="3851920" y="3573016"/>
              <a:ext cx="1944216" cy="504056"/>
              <a:chOff x="3851920" y="3573016"/>
              <a:chExt cx="1944216" cy="50405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9F9A8F-B4B2-477C-8BA4-39F43D1B44BD}"/>
                  </a:ext>
                </a:extLst>
              </p:cNvPr>
              <p:cNvSpPr/>
              <p:nvPr/>
            </p:nvSpPr>
            <p:spPr bwMode="auto">
              <a:xfrm>
                <a:off x="4067944" y="3573016"/>
                <a:ext cx="1728192" cy="504056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현 11">
                <a:extLst>
                  <a:ext uri="{FF2B5EF4-FFF2-40B4-BE49-F238E27FC236}">
                    <a16:creationId xmlns:a16="http://schemas.microsoft.com/office/drawing/2014/main" id="{C8177D4C-7FDB-4A66-8D07-41C41DD440CA}"/>
                  </a:ext>
                </a:extLst>
              </p:cNvPr>
              <p:cNvSpPr/>
              <p:nvPr/>
            </p:nvSpPr>
            <p:spPr bwMode="auto">
              <a:xfrm rot="16200000">
                <a:off x="3977934" y="3609020"/>
                <a:ext cx="180020" cy="432048"/>
              </a:xfrm>
              <a:prstGeom prst="chord">
                <a:avLst>
                  <a:gd name="adj1" fmla="val 21094346"/>
                  <a:gd name="adj2" fmla="val 11334446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FE33861-4366-45F0-9CF1-126F820B7CD9}"/>
                </a:ext>
              </a:extLst>
            </p:cNvPr>
            <p:cNvGrpSpPr/>
            <p:nvPr/>
          </p:nvGrpSpPr>
          <p:grpSpPr>
            <a:xfrm>
              <a:off x="4218854" y="3454973"/>
              <a:ext cx="1512167" cy="144016"/>
              <a:chOff x="4218854" y="3454973"/>
              <a:chExt cx="1512167" cy="144016"/>
            </a:xfrm>
          </p:grpSpPr>
          <p:sp>
            <p:nvSpPr>
              <p:cNvPr id="17" name="사각형: 둥근 한쪽 모서리 16">
                <a:extLst>
                  <a:ext uri="{FF2B5EF4-FFF2-40B4-BE49-F238E27FC236}">
                    <a16:creationId xmlns:a16="http://schemas.microsoft.com/office/drawing/2014/main" id="{2BA93448-B643-41C8-9969-70C868E5CB53}"/>
                  </a:ext>
                </a:extLst>
              </p:cNvPr>
              <p:cNvSpPr/>
              <p:nvPr/>
            </p:nvSpPr>
            <p:spPr bwMode="auto">
              <a:xfrm>
                <a:off x="421885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사각형: 둥근 한쪽 모서리 17">
                <a:extLst>
                  <a:ext uri="{FF2B5EF4-FFF2-40B4-BE49-F238E27FC236}">
                    <a16:creationId xmlns:a16="http://schemas.microsoft.com/office/drawing/2014/main" id="{5DCDEE64-EDEC-46AB-A9E4-14D426EDBD90}"/>
                  </a:ext>
                </a:extLst>
              </p:cNvPr>
              <p:cNvSpPr/>
              <p:nvPr/>
            </p:nvSpPr>
            <p:spPr bwMode="auto">
              <a:xfrm>
                <a:off x="4462833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" name="사각형: 둥근 한쪽 모서리 18">
                <a:extLst>
                  <a:ext uri="{FF2B5EF4-FFF2-40B4-BE49-F238E27FC236}">
                    <a16:creationId xmlns:a16="http://schemas.microsoft.com/office/drawing/2014/main" id="{7116B983-14A6-41BE-8D3A-568537B0490F}"/>
                  </a:ext>
                </a:extLst>
              </p:cNvPr>
              <p:cNvSpPr/>
              <p:nvPr/>
            </p:nvSpPr>
            <p:spPr bwMode="auto">
              <a:xfrm>
                <a:off x="4698402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사각형: 둥근 한쪽 모서리 19">
                <a:extLst>
                  <a:ext uri="{FF2B5EF4-FFF2-40B4-BE49-F238E27FC236}">
                    <a16:creationId xmlns:a16="http://schemas.microsoft.com/office/drawing/2014/main" id="{580BB3F5-56A1-4E23-9F43-796645E169E8}"/>
                  </a:ext>
                </a:extLst>
              </p:cNvPr>
              <p:cNvSpPr/>
              <p:nvPr/>
            </p:nvSpPr>
            <p:spPr bwMode="auto">
              <a:xfrm>
                <a:off x="4909824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사각형: 둥근 한쪽 모서리 20">
                <a:extLst>
                  <a:ext uri="{FF2B5EF4-FFF2-40B4-BE49-F238E27FC236}">
                    <a16:creationId xmlns:a16="http://schemas.microsoft.com/office/drawing/2014/main" id="{5C476541-3078-4CE0-B168-C49046AE6650}"/>
                  </a:ext>
                </a:extLst>
              </p:cNvPr>
              <p:cNvSpPr/>
              <p:nvPr/>
            </p:nvSpPr>
            <p:spPr bwMode="auto">
              <a:xfrm>
                <a:off x="5121246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사각형: 둥근 한쪽 모서리 21">
                <a:extLst>
                  <a:ext uri="{FF2B5EF4-FFF2-40B4-BE49-F238E27FC236}">
                    <a16:creationId xmlns:a16="http://schemas.microsoft.com/office/drawing/2014/main" id="{26FDE49F-2D44-485B-9DFB-F7875A7E3B63}"/>
                  </a:ext>
                </a:extLst>
              </p:cNvPr>
              <p:cNvSpPr/>
              <p:nvPr/>
            </p:nvSpPr>
            <p:spPr bwMode="auto">
              <a:xfrm>
                <a:off x="5365225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사각형: 둥근 한쪽 모서리 22">
                <a:extLst>
                  <a:ext uri="{FF2B5EF4-FFF2-40B4-BE49-F238E27FC236}">
                    <a16:creationId xmlns:a16="http://schemas.microsoft.com/office/drawing/2014/main" id="{40A2A6AA-BCFA-4CA0-A26E-B2BD9F2F22D2}"/>
                  </a:ext>
                </a:extLst>
              </p:cNvPr>
              <p:cNvSpPr/>
              <p:nvPr/>
            </p:nvSpPr>
            <p:spPr bwMode="auto">
              <a:xfrm>
                <a:off x="560079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17DA814-E2F5-48CD-A0E5-284AB7EF65ED}"/>
                </a:ext>
              </a:extLst>
            </p:cNvPr>
            <p:cNvGrpSpPr/>
            <p:nvPr/>
          </p:nvGrpSpPr>
          <p:grpSpPr>
            <a:xfrm>
              <a:off x="4222020" y="4089979"/>
              <a:ext cx="1512167" cy="144016"/>
              <a:chOff x="4222020" y="4089979"/>
              <a:chExt cx="1512167" cy="144016"/>
            </a:xfrm>
          </p:grpSpPr>
          <p:sp>
            <p:nvSpPr>
              <p:cNvPr id="25" name="사각형: 둥근 한쪽 모서리 24">
                <a:extLst>
                  <a:ext uri="{FF2B5EF4-FFF2-40B4-BE49-F238E27FC236}">
                    <a16:creationId xmlns:a16="http://schemas.microsoft.com/office/drawing/2014/main" id="{D2B11674-7DDA-4AC4-A4C1-E07B0BFD66B3}"/>
                  </a:ext>
                </a:extLst>
              </p:cNvPr>
              <p:cNvSpPr/>
              <p:nvPr/>
            </p:nvSpPr>
            <p:spPr bwMode="auto">
              <a:xfrm>
                <a:off x="422202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사각형: 둥근 한쪽 모서리 25">
                <a:extLst>
                  <a:ext uri="{FF2B5EF4-FFF2-40B4-BE49-F238E27FC236}">
                    <a16:creationId xmlns:a16="http://schemas.microsoft.com/office/drawing/2014/main" id="{B3404D86-69D1-41A7-9B06-BE80C6183C95}"/>
                  </a:ext>
                </a:extLst>
              </p:cNvPr>
              <p:cNvSpPr/>
              <p:nvPr/>
            </p:nvSpPr>
            <p:spPr bwMode="auto">
              <a:xfrm>
                <a:off x="4465999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7" name="사각형: 둥근 한쪽 모서리 26">
                <a:extLst>
                  <a:ext uri="{FF2B5EF4-FFF2-40B4-BE49-F238E27FC236}">
                    <a16:creationId xmlns:a16="http://schemas.microsoft.com/office/drawing/2014/main" id="{64A4050F-2493-4077-BBC3-118CA971C75F}"/>
                  </a:ext>
                </a:extLst>
              </p:cNvPr>
              <p:cNvSpPr/>
              <p:nvPr/>
            </p:nvSpPr>
            <p:spPr bwMode="auto">
              <a:xfrm>
                <a:off x="4701568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사각형: 둥근 한쪽 모서리 27">
                <a:extLst>
                  <a:ext uri="{FF2B5EF4-FFF2-40B4-BE49-F238E27FC236}">
                    <a16:creationId xmlns:a16="http://schemas.microsoft.com/office/drawing/2014/main" id="{AD5D2CF6-8919-4A23-91B2-E0770D022C15}"/>
                  </a:ext>
                </a:extLst>
              </p:cNvPr>
              <p:cNvSpPr/>
              <p:nvPr/>
            </p:nvSpPr>
            <p:spPr bwMode="auto">
              <a:xfrm>
                <a:off x="4912990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" name="사각형: 둥근 한쪽 모서리 28">
                <a:extLst>
                  <a:ext uri="{FF2B5EF4-FFF2-40B4-BE49-F238E27FC236}">
                    <a16:creationId xmlns:a16="http://schemas.microsoft.com/office/drawing/2014/main" id="{8AD27E6D-2E43-4470-AE25-5D966C2F6794}"/>
                  </a:ext>
                </a:extLst>
              </p:cNvPr>
              <p:cNvSpPr/>
              <p:nvPr/>
            </p:nvSpPr>
            <p:spPr bwMode="auto">
              <a:xfrm>
                <a:off x="5124412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사각형: 둥근 한쪽 모서리 29">
                <a:extLst>
                  <a:ext uri="{FF2B5EF4-FFF2-40B4-BE49-F238E27FC236}">
                    <a16:creationId xmlns:a16="http://schemas.microsoft.com/office/drawing/2014/main" id="{B7240EC5-3975-4865-A2F9-E13AB438A11E}"/>
                  </a:ext>
                </a:extLst>
              </p:cNvPr>
              <p:cNvSpPr/>
              <p:nvPr/>
            </p:nvSpPr>
            <p:spPr bwMode="auto">
              <a:xfrm>
                <a:off x="5368391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" name="사각형: 둥근 한쪽 모서리 30">
                <a:extLst>
                  <a:ext uri="{FF2B5EF4-FFF2-40B4-BE49-F238E27FC236}">
                    <a16:creationId xmlns:a16="http://schemas.microsoft.com/office/drawing/2014/main" id="{AF872B26-7EB7-4170-9307-22A912D4AE44}"/>
                  </a:ext>
                </a:extLst>
              </p:cNvPr>
              <p:cNvSpPr/>
              <p:nvPr/>
            </p:nvSpPr>
            <p:spPr bwMode="auto">
              <a:xfrm>
                <a:off x="560396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2837CF7D-5E9A-4983-916D-B8ADA68F817C}"/>
              </a:ext>
            </a:extLst>
          </p:cNvPr>
          <p:cNvSpPr/>
          <p:nvPr/>
        </p:nvSpPr>
        <p:spPr bwMode="auto">
          <a:xfrm rot="16200000">
            <a:off x="4152252" y="-41143"/>
            <a:ext cx="627493" cy="1335313"/>
          </a:xfrm>
          <a:prstGeom prst="curvedRightArrow">
            <a:avLst>
              <a:gd name="adj1" fmla="val 8111"/>
              <a:gd name="adj2" fmla="val 28154"/>
              <a:gd name="adj3" fmla="val 4637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2" name="Picture 4" descr="green LEDì ëí ì´ë¯¸ì§ ê²ìê²°ê³¼">
            <a:extLst>
              <a:ext uri="{FF2B5EF4-FFF2-40B4-BE49-F238E27FC236}">
                <a16:creationId xmlns:a16="http://schemas.microsoft.com/office/drawing/2014/main" id="{346D8EE1-BE85-40E3-8E01-2CC80FAE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95" y="5397688"/>
            <a:ext cx="1434021" cy="14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D ê¸°í¸ì ëí ì´ë¯¸ì§ ê²ìê²°ê³¼">
            <a:extLst>
              <a:ext uri="{FF2B5EF4-FFF2-40B4-BE49-F238E27FC236}">
                <a16:creationId xmlns:a16="http://schemas.microsoft.com/office/drawing/2014/main" id="{604BAB6A-5747-49D8-98D5-DE6CD548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09087" y="3858645"/>
            <a:ext cx="885349" cy="4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C13938E-4ECE-4320-AD10-4AFBD33F8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257973" y="211937"/>
            <a:ext cx="1076325" cy="57150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35941914-F829-4911-A6F3-78352CA9844B}"/>
              </a:ext>
            </a:extLst>
          </p:cNvPr>
          <p:cNvSpPr/>
          <p:nvPr/>
        </p:nvSpPr>
        <p:spPr bwMode="auto">
          <a:xfrm>
            <a:off x="8930585" y="3647304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-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3" name="Picture 6" descr="LED ê¸°í¸ì ëí ì´ë¯¸ì§ ê²ìê²°ê³¼">
            <a:extLst>
              <a:ext uri="{FF2B5EF4-FFF2-40B4-BE49-F238E27FC236}">
                <a16:creationId xmlns:a16="http://schemas.microsoft.com/office/drawing/2014/main" id="{4D5B3229-1341-4964-A2E3-34D0872B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2419">
            <a:off x="8189463" y="5541952"/>
            <a:ext cx="512305" cy="2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DA61520-5DCE-4FAE-B5FB-AF76A05C2BB6}"/>
              </a:ext>
            </a:extLst>
          </p:cNvPr>
          <p:cNvGrpSpPr/>
          <p:nvPr/>
        </p:nvGrpSpPr>
        <p:grpSpPr>
          <a:xfrm>
            <a:off x="7265281" y="-3479"/>
            <a:ext cx="1872208" cy="1534084"/>
            <a:chOff x="467544" y="1196752"/>
            <a:chExt cx="2962275" cy="26289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2FA8273-230C-4F34-A439-834055F4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544" y="1196752"/>
              <a:ext cx="2962275" cy="2628900"/>
            </a:xfrm>
            <a:prstGeom prst="rect">
              <a:avLst/>
            </a:prstGeom>
          </p:spPr>
        </p:pic>
        <p:sp>
          <p:nvSpPr>
            <p:cNvPr id="46" name="화살표: 위쪽 45">
              <a:extLst>
                <a:ext uri="{FF2B5EF4-FFF2-40B4-BE49-F238E27FC236}">
                  <a16:creationId xmlns:a16="http://schemas.microsoft.com/office/drawing/2014/main" id="{FA352109-A622-4496-B367-7AF3BFE6DE29}"/>
                </a:ext>
              </a:extLst>
            </p:cNvPr>
            <p:cNvSpPr/>
            <p:nvPr/>
          </p:nvSpPr>
          <p:spPr bwMode="auto">
            <a:xfrm rot="14013869">
              <a:off x="2046769" y="1714599"/>
              <a:ext cx="504056" cy="576064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7" name="화살표: 위쪽 46">
              <a:extLst>
                <a:ext uri="{FF2B5EF4-FFF2-40B4-BE49-F238E27FC236}">
                  <a16:creationId xmlns:a16="http://schemas.microsoft.com/office/drawing/2014/main" id="{D867CB1F-7855-41C6-A399-97E76017BDDC}"/>
                </a:ext>
              </a:extLst>
            </p:cNvPr>
            <p:cNvSpPr/>
            <p:nvPr/>
          </p:nvSpPr>
          <p:spPr bwMode="auto">
            <a:xfrm rot="7112898">
              <a:off x="877003" y="1774825"/>
              <a:ext cx="504056" cy="576064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C4DBC8-F8FC-4881-BA0C-A1CA30B21E69}"/>
              </a:ext>
            </a:extLst>
          </p:cNvPr>
          <p:cNvSpPr txBox="1"/>
          <p:nvPr/>
        </p:nvSpPr>
        <p:spPr>
          <a:xfrm>
            <a:off x="8591980" y="115860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팁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7570FC-743E-489E-AEF7-9E88EF533843}"/>
              </a:ext>
            </a:extLst>
          </p:cNvPr>
          <p:cNvSpPr txBox="1"/>
          <p:nvPr/>
        </p:nvSpPr>
        <p:spPr>
          <a:xfrm>
            <a:off x="7598081" y="63991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FFE2A792-1590-4F39-A2A7-B7B3DC26F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595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/>
              <a:t>NOT</a:t>
            </a:r>
            <a:r>
              <a:rPr lang="ko-KR" altLang="en-US" sz="2400" dirty="0"/>
              <a:t> </a:t>
            </a:r>
            <a:r>
              <a:rPr lang="en-US" altLang="ko-KR" sz="2400" dirty="0"/>
              <a:t>gate </a:t>
            </a:r>
            <a:r>
              <a:rPr lang="ko-KR" altLang="en-US" sz="2400" dirty="0"/>
              <a:t>실험</a:t>
            </a:r>
            <a:r>
              <a:rPr lang="en-US" altLang="ko-KR" sz="2400" dirty="0"/>
              <a:t>(1)</a:t>
            </a:r>
            <a:endParaRPr lang="en-US" altLang="ko-KR" sz="500" dirty="0"/>
          </a:p>
        </p:txBody>
      </p:sp>
    </p:spTree>
    <p:extLst>
      <p:ext uri="{BB962C8B-B14F-4D97-AF65-F5344CB8AC3E}">
        <p14:creationId xmlns:p14="http://schemas.microsoft.com/office/powerpoint/2010/main" val="229102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F2FF54-CCFA-458A-865F-70C2569B17E5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62FB3B-87F3-4E32-A62D-74346FDF7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880" y="259531"/>
            <a:ext cx="8979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/>
              <a:t>NOT gate </a:t>
            </a:r>
            <a:r>
              <a:rPr lang="ko-KR" altLang="en-US" sz="2400" dirty="0"/>
              <a:t>실험</a:t>
            </a:r>
            <a:r>
              <a:rPr lang="en-US" altLang="ko-KR" sz="2400" dirty="0"/>
              <a:t>(2)</a:t>
            </a:r>
            <a:endParaRPr lang="en-US" altLang="ko-KR" sz="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ADB169-49A9-4FB4-9992-FF1D8A181A6C}"/>
              </a:ext>
            </a:extLst>
          </p:cNvPr>
          <p:cNvSpPr/>
          <p:nvPr/>
        </p:nvSpPr>
        <p:spPr>
          <a:xfrm>
            <a:off x="104145" y="1002230"/>
            <a:ext cx="4572000" cy="585577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① 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TTL 7404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를 이용하여 그림 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2-1 NOT 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게이트 실험 회로를 구성하여라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바탕" panose="02030600000101010101" pitchFamily="18" charset="-127"/>
              </a:rPr>
              <a:t>.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Logic IC </a:t>
            </a:r>
            <a:r>
              <a:rPr lang="ko-KR" altLang="en-US" dirty="0">
                <a:latin typeface="+mj-lt"/>
              </a:rPr>
              <a:t>전원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연결과 신호 입력에 주의하라</a:t>
            </a:r>
            <a:r>
              <a:rPr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lt"/>
              </a:rPr>
              <a:t>② 그림 </a:t>
            </a:r>
            <a:r>
              <a:rPr lang="en-US" altLang="ko-KR" dirty="0">
                <a:latin typeface="+mj-lt"/>
              </a:rPr>
              <a:t>2-1 NOT</a:t>
            </a:r>
            <a:r>
              <a:rPr lang="ko-KR" altLang="en-US" dirty="0">
                <a:latin typeface="+mj-lt"/>
              </a:rPr>
              <a:t>게이트 회로의 입력 </a:t>
            </a:r>
            <a:r>
              <a:rPr lang="en-US" altLang="ko-KR" dirty="0">
                <a:latin typeface="+mj-lt"/>
              </a:rPr>
              <a:t>A</a:t>
            </a:r>
            <a:r>
              <a:rPr lang="ko-KR" altLang="en-US" dirty="0">
                <a:latin typeface="+mj-lt"/>
              </a:rPr>
              <a:t>단자에 직류전원 공급장치를 이용하여 입력전압을 </a:t>
            </a:r>
            <a:r>
              <a:rPr lang="en-US" altLang="ko-KR" dirty="0">
                <a:latin typeface="+mj-lt"/>
              </a:rPr>
              <a:t>0~5V</a:t>
            </a:r>
            <a:r>
              <a:rPr lang="ko-KR" altLang="en-US" dirty="0">
                <a:latin typeface="+mj-lt"/>
              </a:rPr>
              <a:t>까지 </a:t>
            </a:r>
            <a:r>
              <a:rPr lang="ko-KR" altLang="en-US" dirty="0" err="1">
                <a:latin typeface="+mj-lt"/>
              </a:rPr>
              <a:t>가변하면서</a:t>
            </a:r>
            <a:r>
              <a:rPr lang="ko-KR" altLang="en-US" dirty="0">
                <a:latin typeface="+mj-lt"/>
              </a:rPr>
              <a:t> </a:t>
            </a:r>
            <a:r>
              <a:rPr lang="en-US" altLang="ko-KR" dirty="0">
                <a:latin typeface="+mj-lt"/>
              </a:rPr>
              <a:t>Y</a:t>
            </a:r>
            <a:r>
              <a:rPr lang="ko-KR" altLang="en-US" dirty="0">
                <a:latin typeface="+mj-lt"/>
              </a:rPr>
              <a:t>단자의 출력전압이 </a:t>
            </a:r>
            <a:r>
              <a:rPr lang="en-US" altLang="ko-KR" dirty="0">
                <a:latin typeface="+mj-lt"/>
              </a:rPr>
              <a:t>5V(=H)</a:t>
            </a:r>
            <a:r>
              <a:rPr lang="ko-KR" altLang="en-US" dirty="0">
                <a:latin typeface="+mj-lt"/>
              </a:rPr>
              <a:t>가 되는 입력전압의 범위를 측정하여 표 </a:t>
            </a:r>
            <a:r>
              <a:rPr lang="en-US" altLang="ko-KR" dirty="0">
                <a:latin typeface="+mj-lt"/>
              </a:rPr>
              <a:t>2-1</a:t>
            </a:r>
            <a:r>
              <a:rPr lang="ko-KR" altLang="en-US" dirty="0">
                <a:latin typeface="+mj-lt"/>
              </a:rPr>
              <a:t>에 기재하여라</a:t>
            </a:r>
            <a:r>
              <a:rPr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또한 입력전압을 </a:t>
            </a:r>
            <a:r>
              <a:rPr lang="en-US" altLang="ko-KR" dirty="0">
                <a:latin typeface="+mj-lt"/>
              </a:rPr>
              <a:t>0~5V</a:t>
            </a:r>
            <a:r>
              <a:rPr lang="ko-KR" altLang="en-US" dirty="0">
                <a:latin typeface="+mj-lt"/>
              </a:rPr>
              <a:t>까지 </a:t>
            </a:r>
            <a:r>
              <a:rPr lang="ko-KR" altLang="en-US" dirty="0" err="1">
                <a:latin typeface="+mj-lt"/>
              </a:rPr>
              <a:t>가변하면서</a:t>
            </a:r>
            <a:r>
              <a:rPr lang="ko-KR" altLang="en-US" dirty="0">
                <a:latin typeface="+mj-lt"/>
              </a:rPr>
              <a:t> </a:t>
            </a:r>
            <a:r>
              <a:rPr lang="en-US" altLang="ko-KR" dirty="0">
                <a:latin typeface="+mj-lt"/>
              </a:rPr>
              <a:t>Y</a:t>
            </a:r>
            <a:r>
              <a:rPr lang="ko-KR" altLang="en-US" dirty="0">
                <a:latin typeface="+mj-lt"/>
              </a:rPr>
              <a:t>단자의 출력전압이 </a:t>
            </a:r>
            <a:r>
              <a:rPr lang="en-US" altLang="ko-KR" dirty="0">
                <a:latin typeface="+mj-lt"/>
              </a:rPr>
              <a:t>0V(=L)</a:t>
            </a:r>
            <a:r>
              <a:rPr lang="ko-KR" altLang="en-US" dirty="0">
                <a:latin typeface="+mj-lt"/>
              </a:rPr>
              <a:t>가 되는 입력전압의 범위를 측정하여 표 </a:t>
            </a:r>
            <a:r>
              <a:rPr lang="en-US" altLang="ko-KR" dirty="0">
                <a:latin typeface="+mj-lt"/>
              </a:rPr>
              <a:t>2-1</a:t>
            </a:r>
            <a:r>
              <a:rPr lang="ko-KR" altLang="en-US" dirty="0">
                <a:latin typeface="+mj-lt"/>
              </a:rPr>
              <a:t>에 기재하여라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F60F1-7473-4767-B213-ED887E7B271A}"/>
              </a:ext>
            </a:extLst>
          </p:cNvPr>
          <p:cNvSpPr txBox="1"/>
          <p:nvPr/>
        </p:nvSpPr>
        <p:spPr>
          <a:xfrm>
            <a:off x="5161350" y="1143952"/>
            <a:ext cx="30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</a:t>
            </a:r>
            <a:r>
              <a:rPr lang="en-US" altLang="ko-KR" dirty="0"/>
              <a:t> 2-1 NOT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EC09F1-AD26-49A7-B899-13A3B417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24" y="1517228"/>
            <a:ext cx="4346619" cy="18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7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F2FF54-CCFA-458A-865F-70C2569B17E5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9100F-9F08-493F-A4FB-A2F80DCC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5182" y="-13040"/>
            <a:ext cx="6825987" cy="6904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D5666-9266-4682-A080-3BC35DA7EE6A}"/>
              </a:ext>
            </a:extLst>
          </p:cNvPr>
          <p:cNvSpPr txBox="1"/>
          <p:nvPr/>
        </p:nvSpPr>
        <p:spPr>
          <a:xfrm>
            <a:off x="31471" y="1020104"/>
            <a:ext cx="23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 2-5 AND</a:t>
            </a:r>
            <a:r>
              <a:rPr lang="ko-KR" altLang="en-US" dirty="0"/>
              <a:t> </a:t>
            </a:r>
            <a:r>
              <a:rPr lang="en-US" altLang="ko-KR" dirty="0"/>
              <a:t>gate </a:t>
            </a:r>
            <a:r>
              <a:rPr lang="ko-KR" altLang="en-US" dirty="0"/>
              <a:t>회로</a:t>
            </a:r>
            <a:r>
              <a:rPr lang="en-US" altLang="ko-KR" dirty="0"/>
              <a:t> </a:t>
            </a:r>
            <a:r>
              <a:rPr lang="ko-KR" altLang="en-US" dirty="0"/>
              <a:t>배선도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CFF1BA-E64C-4512-895A-DB456927F4FF}"/>
              </a:ext>
            </a:extLst>
          </p:cNvPr>
          <p:cNvSpPr/>
          <p:nvPr/>
        </p:nvSpPr>
        <p:spPr bwMode="auto">
          <a:xfrm>
            <a:off x="2335843" y="1376772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+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00515C-3FB5-4070-AACC-34B6F63C3C1B}"/>
              </a:ext>
            </a:extLst>
          </p:cNvPr>
          <p:cNvGrpSpPr/>
          <p:nvPr/>
        </p:nvGrpSpPr>
        <p:grpSpPr>
          <a:xfrm>
            <a:off x="4780057" y="3467360"/>
            <a:ext cx="1858811" cy="537704"/>
            <a:chOff x="3851920" y="3454973"/>
            <a:chExt cx="1944216" cy="7790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7F43A67-7A85-424D-BB90-5CC92EC48A11}"/>
                </a:ext>
              </a:extLst>
            </p:cNvPr>
            <p:cNvGrpSpPr/>
            <p:nvPr/>
          </p:nvGrpSpPr>
          <p:grpSpPr>
            <a:xfrm>
              <a:off x="3851920" y="3573016"/>
              <a:ext cx="1944216" cy="504056"/>
              <a:chOff x="3851920" y="3573016"/>
              <a:chExt cx="1944216" cy="50405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9F9A8F-B4B2-477C-8BA4-39F43D1B44BD}"/>
                  </a:ext>
                </a:extLst>
              </p:cNvPr>
              <p:cNvSpPr/>
              <p:nvPr/>
            </p:nvSpPr>
            <p:spPr bwMode="auto">
              <a:xfrm>
                <a:off x="4067944" y="3573016"/>
                <a:ext cx="1728192" cy="504056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현 11">
                <a:extLst>
                  <a:ext uri="{FF2B5EF4-FFF2-40B4-BE49-F238E27FC236}">
                    <a16:creationId xmlns:a16="http://schemas.microsoft.com/office/drawing/2014/main" id="{C8177D4C-7FDB-4A66-8D07-41C41DD440CA}"/>
                  </a:ext>
                </a:extLst>
              </p:cNvPr>
              <p:cNvSpPr/>
              <p:nvPr/>
            </p:nvSpPr>
            <p:spPr bwMode="auto">
              <a:xfrm rot="16200000">
                <a:off x="3977934" y="3609020"/>
                <a:ext cx="180020" cy="432048"/>
              </a:xfrm>
              <a:prstGeom prst="chord">
                <a:avLst>
                  <a:gd name="adj1" fmla="val 21094346"/>
                  <a:gd name="adj2" fmla="val 11334446"/>
                </a:avLst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FE33861-4366-45F0-9CF1-126F820B7CD9}"/>
                </a:ext>
              </a:extLst>
            </p:cNvPr>
            <p:cNvGrpSpPr/>
            <p:nvPr/>
          </p:nvGrpSpPr>
          <p:grpSpPr>
            <a:xfrm>
              <a:off x="4218854" y="3454973"/>
              <a:ext cx="1512167" cy="144016"/>
              <a:chOff x="4218854" y="3454973"/>
              <a:chExt cx="1512167" cy="144016"/>
            </a:xfrm>
          </p:grpSpPr>
          <p:sp>
            <p:nvSpPr>
              <p:cNvPr id="17" name="사각형: 둥근 한쪽 모서리 16">
                <a:extLst>
                  <a:ext uri="{FF2B5EF4-FFF2-40B4-BE49-F238E27FC236}">
                    <a16:creationId xmlns:a16="http://schemas.microsoft.com/office/drawing/2014/main" id="{2BA93448-B643-41C8-9969-70C868E5CB53}"/>
                  </a:ext>
                </a:extLst>
              </p:cNvPr>
              <p:cNvSpPr/>
              <p:nvPr/>
            </p:nvSpPr>
            <p:spPr bwMode="auto">
              <a:xfrm>
                <a:off x="421885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사각형: 둥근 한쪽 모서리 17">
                <a:extLst>
                  <a:ext uri="{FF2B5EF4-FFF2-40B4-BE49-F238E27FC236}">
                    <a16:creationId xmlns:a16="http://schemas.microsoft.com/office/drawing/2014/main" id="{5DCDEE64-EDEC-46AB-A9E4-14D426EDBD90}"/>
                  </a:ext>
                </a:extLst>
              </p:cNvPr>
              <p:cNvSpPr/>
              <p:nvPr/>
            </p:nvSpPr>
            <p:spPr bwMode="auto">
              <a:xfrm>
                <a:off x="4462833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9" name="사각형: 둥근 한쪽 모서리 18">
                <a:extLst>
                  <a:ext uri="{FF2B5EF4-FFF2-40B4-BE49-F238E27FC236}">
                    <a16:creationId xmlns:a16="http://schemas.microsoft.com/office/drawing/2014/main" id="{7116B983-14A6-41BE-8D3A-568537B0490F}"/>
                  </a:ext>
                </a:extLst>
              </p:cNvPr>
              <p:cNvSpPr/>
              <p:nvPr/>
            </p:nvSpPr>
            <p:spPr bwMode="auto">
              <a:xfrm>
                <a:off x="4698402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사각형: 둥근 한쪽 모서리 19">
                <a:extLst>
                  <a:ext uri="{FF2B5EF4-FFF2-40B4-BE49-F238E27FC236}">
                    <a16:creationId xmlns:a16="http://schemas.microsoft.com/office/drawing/2014/main" id="{580BB3F5-56A1-4E23-9F43-796645E169E8}"/>
                  </a:ext>
                </a:extLst>
              </p:cNvPr>
              <p:cNvSpPr/>
              <p:nvPr/>
            </p:nvSpPr>
            <p:spPr bwMode="auto">
              <a:xfrm>
                <a:off x="4909824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사각형: 둥근 한쪽 모서리 20">
                <a:extLst>
                  <a:ext uri="{FF2B5EF4-FFF2-40B4-BE49-F238E27FC236}">
                    <a16:creationId xmlns:a16="http://schemas.microsoft.com/office/drawing/2014/main" id="{5C476541-3078-4CE0-B168-C49046AE6650}"/>
                  </a:ext>
                </a:extLst>
              </p:cNvPr>
              <p:cNvSpPr/>
              <p:nvPr/>
            </p:nvSpPr>
            <p:spPr bwMode="auto">
              <a:xfrm>
                <a:off x="5121246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사각형: 둥근 한쪽 모서리 21">
                <a:extLst>
                  <a:ext uri="{FF2B5EF4-FFF2-40B4-BE49-F238E27FC236}">
                    <a16:creationId xmlns:a16="http://schemas.microsoft.com/office/drawing/2014/main" id="{26FDE49F-2D44-485B-9DFB-F7875A7E3B63}"/>
                  </a:ext>
                </a:extLst>
              </p:cNvPr>
              <p:cNvSpPr/>
              <p:nvPr/>
            </p:nvSpPr>
            <p:spPr bwMode="auto">
              <a:xfrm>
                <a:off x="5365225" y="3454973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사각형: 둥근 한쪽 모서리 22">
                <a:extLst>
                  <a:ext uri="{FF2B5EF4-FFF2-40B4-BE49-F238E27FC236}">
                    <a16:creationId xmlns:a16="http://schemas.microsoft.com/office/drawing/2014/main" id="{40A2A6AA-BCFA-4CA0-A26E-B2BD9F2F22D2}"/>
                  </a:ext>
                </a:extLst>
              </p:cNvPr>
              <p:cNvSpPr/>
              <p:nvPr/>
            </p:nvSpPr>
            <p:spPr bwMode="auto">
              <a:xfrm>
                <a:off x="5600794" y="3454973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17DA814-E2F5-48CD-A0E5-284AB7EF65ED}"/>
                </a:ext>
              </a:extLst>
            </p:cNvPr>
            <p:cNvGrpSpPr/>
            <p:nvPr/>
          </p:nvGrpSpPr>
          <p:grpSpPr>
            <a:xfrm>
              <a:off x="4222020" y="4089979"/>
              <a:ext cx="1512167" cy="144016"/>
              <a:chOff x="4222020" y="4089979"/>
              <a:chExt cx="1512167" cy="144016"/>
            </a:xfrm>
          </p:grpSpPr>
          <p:sp>
            <p:nvSpPr>
              <p:cNvPr id="25" name="사각형: 둥근 한쪽 모서리 24">
                <a:extLst>
                  <a:ext uri="{FF2B5EF4-FFF2-40B4-BE49-F238E27FC236}">
                    <a16:creationId xmlns:a16="http://schemas.microsoft.com/office/drawing/2014/main" id="{D2B11674-7DDA-4AC4-A4C1-E07B0BFD66B3}"/>
                  </a:ext>
                </a:extLst>
              </p:cNvPr>
              <p:cNvSpPr/>
              <p:nvPr/>
            </p:nvSpPr>
            <p:spPr bwMode="auto">
              <a:xfrm>
                <a:off x="422202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사각형: 둥근 한쪽 모서리 25">
                <a:extLst>
                  <a:ext uri="{FF2B5EF4-FFF2-40B4-BE49-F238E27FC236}">
                    <a16:creationId xmlns:a16="http://schemas.microsoft.com/office/drawing/2014/main" id="{B3404D86-69D1-41A7-9B06-BE80C6183C95}"/>
                  </a:ext>
                </a:extLst>
              </p:cNvPr>
              <p:cNvSpPr/>
              <p:nvPr/>
            </p:nvSpPr>
            <p:spPr bwMode="auto">
              <a:xfrm>
                <a:off x="4465999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7" name="사각형: 둥근 한쪽 모서리 26">
                <a:extLst>
                  <a:ext uri="{FF2B5EF4-FFF2-40B4-BE49-F238E27FC236}">
                    <a16:creationId xmlns:a16="http://schemas.microsoft.com/office/drawing/2014/main" id="{64A4050F-2493-4077-BBC3-118CA971C75F}"/>
                  </a:ext>
                </a:extLst>
              </p:cNvPr>
              <p:cNvSpPr/>
              <p:nvPr/>
            </p:nvSpPr>
            <p:spPr bwMode="auto">
              <a:xfrm>
                <a:off x="4701568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사각형: 둥근 한쪽 모서리 27">
                <a:extLst>
                  <a:ext uri="{FF2B5EF4-FFF2-40B4-BE49-F238E27FC236}">
                    <a16:creationId xmlns:a16="http://schemas.microsoft.com/office/drawing/2014/main" id="{AD5D2CF6-8919-4A23-91B2-E0770D022C15}"/>
                  </a:ext>
                </a:extLst>
              </p:cNvPr>
              <p:cNvSpPr/>
              <p:nvPr/>
            </p:nvSpPr>
            <p:spPr bwMode="auto">
              <a:xfrm>
                <a:off x="4912990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" name="사각형: 둥근 한쪽 모서리 28">
                <a:extLst>
                  <a:ext uri="{FF2B5EF4-FFF2-40B4-BE49-F238E27FC236}">
                    <a16:creationId xmlns:a16="http://schemas.microsoft.com/office/drawing/2014/main" id="{8AD27E6D-2E43-4470-AE25-5D966C2F6794}"/>
                  </a:ext>
                </a:extLst>
              </p:cNvPr>
              <p:cNvSpPr/>
              <p:nvPr/>
            </p:nvSpPr>
            <p:spPr bwMode="auto">
              <a:xfrm>
                <a:off x="5124412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0" name="사각형: 둥근 한쪽 모서리 29">
                <a:extLst>
                  <a:ext uri="{FF2B5EF4-FFF2-40B4-BE49-F238E27FC236}">
                    <a16:creationId xmlns:a16="http://schemas.microsoft.com/office/drawing/2014/main" id="{B7240EC5-3975-4865-A2F9-E13AB438A11E}"/>
                  </a:ext>
                </a:extLst>
              </p:cNvPr>
              <p:cNvSpPr/>
              <p:nvPr/>
            </p:nvSpPr>
            <p:spPr bwMode="auto">
              <a:xfrm>
                <a:off x="5368391" y="4089979"/>
                <a:ext cx="130227" cy="144016"/>
              </a:xfrm>
              <a:prstGeom prst="round1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1" name="사각형: 둥근 한쪽 모서리 30">
                <a:extLst>
                  <a:ext uri="{FF2B5EF4-FFF2-40B4-BE49-F238E27FC236}">
                    <a16:creationId xmlns:a16="http://schemas.microsoft.com/office/drawing/2014/main" id="{AF872B26-7EB7-4170-9307-22A912D4AE44}"/>
                  </a:ext>
                </a:extLst>
              </p:cNvPr>
              <p:cNvSpPr/>
              <p:nvPr/>
            </p:nvSpPr>
            <p:spPr bwMode="auto">
              <a:xfrm>
                <a:off x="5603960" y="4089979"/>
                <a:ext cx="130227" cy="144016"/>
              </a:xfrm>
              <a:prstGeom prst="round1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2837CF7D-5E9A-4983-916D-B8ADA68F817C}"/>
              </a:ext>
            </a:extLst>
          </p:cNvPr>
          <p:cNvSpPr/>
          <p:nvPr/>
        </p:nvSpPr>
        <p:spPr bwMode="auto">
          <a:xfrm rot="16200000">
            <a:off x="5053538" y="113885"/>
            <a:ext cx="627493" cy="1473937"/>
          </a:xfrm>
          <a:prstGeom prst="curvedRightArrow">
            <a:avLst>
              <a:gd name="adj1" fmla="val 8111"/>
              <a:gd name="adj2" fmla="val 28154"/>
              <a:gd name="adj3" fmla="val 4637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941914-F829-4911-A6F3-78352CA9844B}"/>
              </a:ext>
            </a:extLst>
          </p:cNvPr>
          <p:cNvSpPr/>
          <p:nvPr/>
        </p:nvSpPr>
        <p:spPr bwMode="auto">
          <a:xfrm>
            <a:off x="8911758" y="4361160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-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C674A36-242A-4B6A-AFB4-7D6B0E6B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9547" y="3104673"/>
            <a:ext cx="3411465" cy="3966113"/>
          </a:xfrm>
          <a:prstGeom prst="rect">
            <a:avLst/>
          </a:prstGeom>
        </p:spPr>
      </p:pic>
      <p:pic>
        <p:nvPicPr>
          <p:cNvPr id="4098" name="Picture 2" descr="and gate symbolì ëí ì´ë¯¸ì§ ê²ìê²°ê³¼">
            <a:extLst>
              <a:ext uri="{FF2B5EF4-FFF2-40B4-BE49-F238E27FC236}">
                <a16:creationId xmlns:a16="http://schemas.microsoft.com/office/drawing/2014/main" id="{60561547-CBA6-48CE-BEDE-4AA1808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2" y="4365104"/>
            <a:ext cx="1714311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02FACC89-14A0-47C5-AB09-49B4C9B94E34}"/>
              </a:ext>
            </a:extLst>
          </p:cNvPr>
          <p:cNvSpPr/>
          <p:nvPr/>
        </p:nvSpPr>
        <p:spPr bwMode="auto">
          <a:xfrm>
            <a:off x="2231740" y="2331953"/>
            <a:ext cx="36004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A</a:t>
            </a:r>
            <a:endParaRPr kumimoji="1" lang="ko-KR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AD36F63-2AA0-4E16-B949-5F4748257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2" y="290308"/>
            <a:ext cx="89792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AND</a:t>
            </a:r>
            <a:r>
              <a:rPr lang="ko-KR" altLang="en-US" sz="2000" dirty="0"/>
              <a:t> </a:t>
            </a:r>
            <a:r>
              <a:rPr lang="en-US" altLang="ko-KR" sz="2000" dirty="0"/>
              <a:t>gate </a:t>
            </a:r>
            <a:r>
              <a:rPr lang="ko-KR" altLang="en-US" sz="2000" dirty="0"/>
              <a:t>실험</a:t>
            </a:r>
            <a:r>
              <a:rPr lang="en-US" altLang="ko-KR" sz="20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670008550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12983</TotalTime>
  <Pages>16</Pages>
  <Words>490</Words>
  <Characters>0</Characters>
  <Application>Microsoft Office PowerPoint</Application>
  <DocSecurity>0</DocSecurity>
  <PresentationFormat>화면 슬라이드 쇼(4:3)</PresentationFormat>
  <Lines>0</Lines>
  <Paragraphs>97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HY헤드라인M</vt:lpstr>
      <vt:lpstr>굴림</vt:lpstr>
      <vt:lpstr>맑은 고딕</vt:lpstr>
      <vt:lpstr>Arial</vt:lpstr>
      <vt:lpstr>Century Gothic</vt:lpstr>
      <vt:lpstr>Times New Roman</vt:lpstr>
      <vt:lpstr>Report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B-2. AND,NAND,OR,NOR logic Gates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inha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spice 사용법</dc:title>
  <dc:creator>이상곤</dc:creator>
  <cp:lastModifiedBy>성호 윤</cp:lastModifiedBy>
  <cp:revision>275</cp:revision>
  <cp:lastPrinted>2019-02-28T01:57:48Z</cp:lastPrinted>
  <dcterms:modified xsi:type="dcterms:W3CDTF">2019-09-12T06:46:43Z</dcterms:modified>
</cp:coreProperties>
</file>